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colors16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ppt/diagrams/quickStyle16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layout16.xml" ContentType="application/vnd.openxmlformats-officedocument.drawingml.diagramLayou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drawing1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8" r:id="rId2"/>
    <p:sldId id="308" r:id="rId3"/>
    <p:sldId id="309" r:id="rId4"/>
    <p:sldId id="304" r:id="rId5"/>
    <p:sldId id="310" r:id="rId6"/>
    <p:sldId id="315" r:id="rId7"/>
    <p:sldId id="311" r:id="rId8"/>
    <p:sldId id="305" r:id="rId9"/>
    <p:sldId id="312" r:id="rId10"/>
    <p:sldId id="316" r:id="rId11"/>
    <p:sldId id="317" r:id="rId12"/>
    <p:sldId id="318" r:id="rId13"/>
    <p:sldId id="306" r:id="rId14"/>
    <p:sldId id="307" r:id="rId15"/>
    <p:sldId id="313" r:id="rId16"/>
    <p:sldId id="314" r:id="rId1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7343" autoAdjust="0"/>
  </p:normalViewPr>
  <p:slideViewPr>
    <p:cSldViewPr>
      <p:cViewPr varScale="1">
        <p:scale>
          <a:sx n="101" d="100"/>
          <a:sy n="101" d="100"/>
        </p:scale>
        <p:origin x="-7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D65EA25-9909-4F60-87F3-F093D4C67DFE}" type="presOf" srcId="{8D4C8255-B932-46B4-B234-1A76127F1FE8}" destId="{AF9F5579-64BC-4B49-9996-B6DFAC457824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23759D7B-D4CF-4F9E-9F7C-FD1325DF6483}" type="presOf" srcId="{A199D794-CB5E-4E77-B663-B4EED87A200B}" destId="{1D7518E9-38BE-4619-A275-ACCB046ABD33}" srcOrd="0" destOrd="0" presId="urn:microsoft.com/office/officeart/2005/8/layout/vList2"/>
    <dgm:cxn modelId="{5E056387-7CF3-4A83-B511-0979720A097E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433346D8-809F-4352-BD7A-FEA8F87AF601}" type="presOf" srcId="{8D4C8255-B932-46B4-B234-1A76127F1FE8}" destId="{AF9F5579-64BC-4B49-9996-B6DFAC457824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08A760C2-4C29-4EE5-8042-3346649EC9C7}" type="presOf" srcId="{A199D794-CB5E-4E77-B663-B4EED87A200B}" destId="{1D7518E9-38BE-4619-A275-ACCB046ABD33}" srcOrd="0" destOrd="0" presId="urn:microsoft.com/office/officeart/2005/8/layout/vList2"/>
    <dgm:cxn modelId="{DAEC59D9-2330-4FE0-8A0C-293AD3C5F306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917FD527-ACB0-4C4D-9061-27CB71E0EECD}" type="presOf" srcId="{A199D794-CB5E-4E77-B663-B4EED87A200B}" destId="{1D7518E9-38BE-4619-A275-ACCB046ABD33}" srcOrd="0" destOrd="0" presId="urn:microsoft.com/office/officeart/2005/8/layout/vList2"/>
    <dgm:cxn modelId="{4D98075E-8C8B-4F30-8CD3-C8813A1851C5}" type="presOf" srcId="{8D4C8255-B932-46B4-B234-1A76127F1FE8}" destId="{AF9F5579-64BC-4B49-9996-B6DFAC457824}" srcOrd="0" destOrd="0" presId="urn:microsoft.com/office/officeart/2005/8/layout/vList2"/>
    <dgm:cxn modelId="{F07DCF69-D848-4B7D-B9BC-9A07EA2ACBD0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BC80693-76A4-43E1-BC43-0DDEE2C62511}" type="presOf" srcId="{8D4C8255-B932-46B4-B234-1A76127F1FE8}" destId="{AF9F5579-64BC-4B49-9996-B6DFAC457824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970BEBDB-1304-4047-A7E6-10CAEB090D83}" type="presOf" srcId="{A199D794-CB5E-4E77-B663-B4EED87A200B}" destId="{1D7518E9-38BE-4619-A275-ACCB046ABD33}" srcOrd="0" destOrd="0" presId="urn:microsoft.com/office/officeart/2005/8/layout/vList2"/>
    <dgm:cxn modelId="{3632522B-67C3-47B6-A239-074FF637CFF3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F003458-3239-4DEF-B306-D3B8C0BEA9BC}" type="presOf" srcId="{A199D794-CB5E-4E77-B663-B4EED87A200B}" destId="{1D7518E9-38BE-4619-A275-ACCB046ABD33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72DFA9FB-5F2B-4E07-9820-465A9376B832}" type="presOf" srcId="{8D4C8255-B932-46B4-B234-1A76127F1FE8}" destId="{AF9F5579-64BC-4B49-9996-B6DFAC457824}" srcOrd="0" destOrd="0" presId="urn:microsoft.com/office/officeart/2005/8/layout/vList2"/>
    <dgm:cxn modelId="{18958C94-4F93-4E5F-9DF7-75B64D365AAC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0F082F4-B2BF-4692-9C99-274AE753B1BF}" type="presOf" srcId="{8D4C8255-B932-46B4-B234-1A76127F1FE8}" destId="{AF9F5579-64BC-4B49-9996-B6DFAC457824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C84B99A9-652A-4CA6-9505-87E32214B730}" type="presOf" srcId="{A199D794-CB5E-4E77-B663-B4EED87A200B}" destId="{1D7518E9-38BE-4619-A275-ACCB046ABD33}" srcOrd="0" destOrd="0" presId="urn:microsoft.com/office/officeart/2005/8/layout/vList2"/>
    <dgm:cxn modelId="{ED53FD66-0BB2-45DE-9CF7-97853AF563D7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9BD5C107-8571-4A9F-AEEF-E2EA00F191D6}" type="presOf" srcId="{A199D794-CB5E-4E77-B663-B4EED87A200B}" destId="{1D7518E9-38BE-4619-A275-ACCB046ABD33}" srcOrd="0" destOrd="0" presId="urn:microsoft.com/office/officeart/2005/8/layout/vList2"/>
    <dgm:cxn modelId="{EBAF035D-664C-4685-8C95-D15760BE16D8}" type="presOf" srcId="{8D4C8255-B932-46B4-B234-1A76127F1FE8}" destId="{AF9F5579-64BC-4B49-9996-B6DFAC457824}" srcOrd="0" destOrd="0" presId="urn:microsoft.com/office/officeart/2005/8/layout/vList2"/>
    <dgm:cxn modelId="{FBD51A16-068F-45AB-89E9-6C5C739095B4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D4DA2C98-0A7C-4820-B968-E67108757FEE}" type="presOf" srcId="{A199D794-CB5E-4E77-B663-B4EED87A200B}" destId="{1D7518E9-38BE-4619-A275-ACCB046ABD33}" srcOrd="0" destOrd="0" presId="urn:microsoft.com/office/officeart/2005/8/layout/vList2"/>
    <dgm:cxn modelId="{DD142E68-8207-4867-8492-BF2704C2F62C}" type="presOf" srcId="{8D4C8255-B932-46B4-B234-1A76127F1FE8}" destId="{AF9F5579-64BC-4B49-9996-B6DFAC457824}" srcOrd="0" destOrd="0" presId="urn:microsoft.com/office/officeart/2005/8/layout/vList2"/>
    <dgm:cxn modelId="{07A21054-28BC-420B-80F4-307DBB5B877A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0D63F66-5648-49AE-975E-833E27A93D8B}" type="presOf" srcId="{8D4C8255-B932-46B4-B234-1A76127F1FE8}" destId="{AF9F5579-64BC-4B49-9996-B6DFAC457824}" srcOrd="0" destOrd="0" presId="urn:microsoft.com/office/officeart/2005/8/layout/vList2"/>
    <dgm:cxn modelId="{32807192-DF46-48BD-B039-6D27FAE55EDD}" type="presOf" srcId="{A199D794-CB5E-4E77-B663-B4EED87A200B}" destId="{1D7518E9-38BE-4619-A275-ACCB046ABD33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4F022D57-93B9-4219-A9FF-61EB7994A27F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 custT="1"/>
      <dgm:spPr>
        <a:solidFill>
          <a:srgbClr val="C00000"/>
        </a:solidFill>
      </dgm:spPr>
      <dgm:t>
        <a:bodyPr/>
        <a:lstStyle/>
        <a:p>
          <a:pPr algn="ctr" rtl="0"/>
          <a:r>
            <a:rPr lang="pl-PL" sz="1600" b="1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algn="ctr" rtl="0"/>
          <a:r>
            <a:rPr lang="pl-PL" sz="1600" b="1" dirty="0" smtClean="0">
              <a:solidFill>
                <a:schemeClr val="bg1"/>
              </a:solidFill>
            </a:rPr>
            <a:t>PRAWO AUTORSKIE</a:t>
          </a:r>
          <a:endParaRPr lang="pl-PL" sz="1600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54A9B631-197B-4417-B07B-5AEA5F3F1659}" type="presOf" srcId="{A199D794-CB5E-4E77-B663-B4EED87A200B}" destId="{1D7518E9-38BE-4619-A275-ACCB046ABD33}" srcOrd="0" destOrd="0" presId="urn:microsoft.com/office/officeart/2005/8/layout/vList2"/>
    <dgm:cxn modelId="{84DA5B1D-6274-49B8-822B-D953862A4223}" type="presOf" srcId="{8D4C8255-B932-46B4-B234-1A76127F1FE8}" destId="{AF9F5579-64BC-4B49-9996-B6DFAC457824}" srcOrd="0" destOrd="0" presId="urn:microsoft.com/office/officeart/2005/8/layout/vList2"/>
    <dgm:cxn modelId="{1A58763B-42FD-44F5-B932-56909DC0A7C5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79E472C3-24A5-4F40-8151-F974E0E4561D}" type="presOf" srcId="{A199D794-CB5E-4E77-B663-B4EED87A200B}" destId="{1D7518E9-38BE-4619-A275-ACCB046ABD33}" srcOrd="0" destOrd="0" presId="urn:microsoft.com/office/officeart/2005/8/layout/vList2"/>
    <dgm:cxn modelId="{95A71095-AA25-454C-9B02-CB83F0ED5D44}" type="presOf" srcId="{8D4C8255-B932-46B4-B234-1A76127F1FE8}" destId="{AF9F5579-64BC-4B49-9996-B6DFAC457824}" srcOrd="0" destOrd="0" presId="urn:microsoft.com/office/officeart/2005/8/layout/vList2"/>
    <dgm:cxn modelId="{E27AEA04-8C0F-4093-A7C0-6018BF85FCCD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16306B3A-0171-48E7-9D21-6F940AAA89FA}" type="presOf" srcId="{8D4C8255-B932-46B4-B234-1A76127F1FE8}" destId="{AF9F5579-64BC-4B49-9996-B6DFAC457824}" srcOrd="0" destOrd="0" presId="urn:microsoft.com/office/officeart/2005/8/layout/vList2"/>
    <dgm:cxn modelId="{FB7D9943-571E-4949-B875-B91E71894C59}" type="presOf" srcId="{A199D794-CB5E-4E77-B663-B4EED87A200B}" destId="{1D7518E9-38BE-4619-A275-ACCB046ABD33}" srcOrd="0" destOrd="0" presId="urn:microsoft.com/office/officeart/2005/8/layout/vList2"/>
    <dgm:cxn modelId="{05FF0701-1A3C-4AA9-A338-6A8D6BF331A1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4016729F-5EE6-4397-86B1-AD22B5F054D1}" type="presOf" srcId="{8D4C8255-B932-46B4-B234-1A76127F1FE8}" destId="{AF9F5579-64BC-4B49-9996-B6DFAC457824}" srcOrd="0" destOrd="0" presId="urn:microsoft.com/office/officeart/2005/8/layout/vList2"/>
    <dgm:cxn modelId="{7620AB3E-9489-408B-A3C7-DA4A3F30740F}" type="presOf" srcId="{A199D794-CB5E-4E77-B663-B4EED87A200B}" destId="{1D7518E9-38BE-4619-A275-ACCB046ABD33}" srcOrd="0" destOrd="0" presId="urn:microsoft.com/office/officeart/2005/8/layout/vList2"/>
    <dgm:cxn modelId="{E15F52BF-245C-4BE0-90E8-C2328A764747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A1432EE-1D2F-473A-9F77-707C52E69C56}" type="presOf" srcId="{A199D794-CB5E-4E77-B663-B4EED87A200B}" destId="{1D7518E9-38BE-4619-A275-ACCB046ABD33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E1DE39C9-9B1A-426A-88A9-A8AA87C99D6E}" type="presOf" srcId="{8D4C8255-B932-46B4-B234-1A76127F1FE8}" destId="{AF9F5579-64BC-4B49-9996-B6DFAC457824}" srcOrd="0" destOrd="0" presId="urn:microsoft.com/office/officeart/2005/8/layout/vList2"/>
    <dgm:cxn modelId="{56E299B6-2F23-40F5-8B0B-C8FF2485B2A2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1F2671E-F934-40B9-8212-A1EF1F5C2E6A}" type="presOf" srcId="{8D4C8255-B932-46B4-B234-1A76127F1FE8}" destId="{AF9F5579-64BC-4B49-9996-B6DFAC457824}" srcOrd="0" destOrd="0" presId="urn:microsoft.com/office/officeart/2005/8/layout/vList2"/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44FEE9C7-3D5D-46F5-8CA1-74C77C4EB81D}" type="presOf" srcId="{A199D794-CB5E-4E77-B663-B4EED87A200B}" destId="{1D7518E9-38BE-4619-A275-ACCB046ABD33}" srcOrd="0" destOrd="0" presId="urn:microsoft.com/office/officeart/2005/8/layout/vList2"/>
    <dgm:cxn modelId="{34BDEA9D-C8F8-409A-95ED-87326F96096F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199D794-CB5E-4E77-B663-B4EED87A200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8D4C8255-B932-46B4-B234-1A76127F1FE8}">
      <dgm:prSet/>
      <dgm:spPr>
        <a:solidFill>
          <a:srgbClr val="C00000"/>
        </a:solidFill>
      </dgm:spPr>
      <dgm:t>
        <a:bodyPr/>
        <a:lstStyle/>
        <a:p>
          <a:pPr rtl="0"/>
          <a:endParaRPr lang="pl-PL" b="1" dirty="0">
            <a:solidFill>
              <a:schemeClr val="bg1"/>
            </a:solidFill>
          </a:endParaRPr>
        </a:p>
      </dgm:t>
    </dgm:pt>
    <dgm:pt modelId="{C70EEF9A-DC50-4AFF-AD41-0DD84BDECAF8}" type="parTrans" cxnId="{D63976E0-CBF3-4A11-947D-1EC5E5239A41}">
      <dgm:prSet/>
      <dgm:spPr/>
      <dgm:t>
        <a:bodyPr/>
        <a:lstStyle/>
        <a:p>
          <a:endParaRPr lang="pl-PL"/>
        </a:p>
      </dgm:t>
    </dgm:pt>
    <dgm:pt modelId="{E5CCE6DF-35ED-4117-B117-6C1950F0B8D2}" type="sibTrans" cxnId="{D63976E0-CBF3-4A11-947D-1EC5E5239A41}">
      <dgm:prSet/>
      <dgm:spPr/>
      <dgm:t>
        <a:bodyPr/>
        <a:lstStyle/>
        <a:p>
          <a:endParaRPr lang="pl-PL"/>
        </a:p>
      </dgm:t>
    </dgm:pt>
    <dgm:pt modelId="{1D7518E9-38BE-4619-A275-ACCB046ABD33}" type="pres">
      <dgm:prSet presAssocID="{A199D794-CB5E-4E77-B663-B4EED87A200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AF9F5579-64BC-4B49-9996-B6DFAC457824}" type="pres">
      <dgm:prSet presAssocID="{8D4C8255-B932-46B4-B234-1A76127F1FE8}" presName="parentText" presStyleLbl="node1" presStyleIdx="0" presStyleCnt="1" custLinFactNeighborX="-9000" custLinFactNeighborY="-21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63976E0-CBF3-4A11-947D-1EC5E5239A41}" srcId="{A199D794-CB5E-4E77-B663-B4EED87A200B}" destId="{8D4C8255-B932-46B4-B234-1A76127F1FE8}" srcOrd="0" destOrd="0" parTransId="{C70EEF9A-DC50-4AFF-AD41-0DD84BDECAF8}" sibTransId="{E5CCE6DF-35ED-4117-B117-6C1950F0B8D2}"/>
    <dgm:cxn modelId="{1CF21225-4B5E-482A-9868-A618ADEE8147}" type="presOf" srcId="{8D4C8255-B932-46B4-B234-1A76127F1FE8}" destId="{AF9F5579-64BC-4B49-9996-B6DFAC457824}" srcOrd="0" destOrd="0" presId="urn:microsoft.com/office/officeart/2005/8/layout/vList2"/>
    <dgm:cxn modelId="{0F52FDB4-2362-4C90-A63B-62356E09077D}" type="presOf" srcId="{A199D794-CB5E-4E77-B663-B4EED87A200B}" destId="{1D7518E9-38BE-4619-A275-ACCB046ABD33}" srcOrd="0" destOrd="0" presId="urn:microsoft.com/office/officeart/2005/8/layout/vList2"/>
    <dgm:cxn modelId="{DCD9ACA0-0B3C-4DA4-BFA7-8172B50F53E9}" type="presParOf" srcId="{1D7518E9-38BE-4619-A275-ACCB046ABD33}" destId="{AF9F5579-64BC-4B49-9996-B6DFAC45782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62408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62408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1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1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62408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62408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624087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WARSZTATY REFORMA PRAWA WŁASNOŚCI INTELEKTUALNEJ 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chemeClr val="bg1"/>
              </a:solidFill>
            </a:rPr>
            <a:t>PRAWO AUTORSKIE</a:t>
          </a:r>
          <a:endParaRPr lang="pl-PL" sz="1600" b="1" kern="1200" dirty="0">
            <a:solidFill>
              <a:schemeClr val="bg1"/>
            </a:solidFill>
          </a:endParaRPr>
        </a:p>
      </dsp:txBody>
      <dsp:txXfrm>
        <a:off x="0" y="0"/>
        <a:ext cx="7143800" cy="62408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9F5579-64BC-4B49-9996-B6DFAC457824}">
      <dsp:nvSpPr>
        <dsp:cNvPr id="0" name=""/>
        <dsp:cNvSpPr/>
      </dsp:nvSpPr>
      <dsp:spPr>
        <a:xfrm>
          <a:off x="0" y="0"/>
          <a:ext cx="7143800" cy="486720"/>
        </a:xfrm>
        <a:prstGeom prst="roundRect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600" b="1" kern="1200" dirty="0">
            <a:solidFill>
              <a:schemeClr val="bg1"/>
            </a:solidFill>
          </a:endParaRPr>
        </a:p>
      </dsp:txBody>
      <dsp:txXfrm>
        <a:off x="0" y="0"/>
        <a:ext cx="7143800" cy="48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D1E615-3135-4596-8FFF-4D751C534030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5C3972F-A4CB-4BCA-A482-EFF696C9AF1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C3972F-A4CB-4BCA-A482-EFF696C9AF11}" type="slidenum">
              <a:rPr lang="pl-PL" smtClean="0"/>
              <a:pPr>
                <a:defRPr/>
              </a:pPr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C3972F-A4CB-4BCA-A482-EFF696C9AF11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C3972F-A4CB-4BCA-A482-EFF696C9AF11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904CDA-FD39-4F3D-A930-B96EE869C0AF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36BBC-3E16-4977-883A-1F481069A848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4CAC7-008C-427A-AF13-8FC2DAD38BF3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8A076-6786-4801-8790-3CD172F7E9F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F5BC9-27BC-431E-91E9-597634B5E53B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EF240-289B-4D3D-892D-6336CA2234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A899F-E0A7-4C2D-91C1-E5F7A97F71CF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BF138-370E-4C22-9CBE-AA3F8D85BE0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186CD-ED7C-4774-80FB-6EC2F9053DDC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BEB-B795-458F-9D01-D341A4B8E8F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85D24-816F-4F4B-A85C-66FCCE3CD877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2CFF1-18A5-4A17-9B53-EA0BCF871E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0B79A-2C41-46D2-8F9C-86E8A434191A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75941F-DB49-49A8-A416-9F8B7AF836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BEF1-143F-49BB-9023-52A9CCAFF3CF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57250-1C4C-4C0D-BF1E-6D3EA86EB39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F4352-40E1-439B-A2CE-2F44061F2802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127C7-4E3D-471B-B366-6A750A9694E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A256E-2FFB-4812-9478-AFAF30592739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BEF2D-D133-4DF8-B8C3-8EA5140A72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FB8A1-7F53-42DA-B2B8-AE585A5F4EA0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9DA8-7902-4BD5-B15F-EEE4FB0A7D2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E76D31A-1562-42F5-8220-47A723C17955}" type="datetimeFigureOut">
              <a:rPr lang="pl-PL"/>
              <a:pPr>
                <a:defRPr/>
              </a:pPr>
              <a:t>2012-10-16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CEE71F-44E2-4C39-9B83-77143AB9C1C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jpeg"/><Relationship Id="rId5" Type="http://schemas.openxmlformats.org/officeDocument/2006/relationships/diagramData" Target="../diagrams/data1.xml"/><Relationship Id="rId10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0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0.xml"/><Relationship Id="rId9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1.xml"/><Relationship Id="rId9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2.xml"/><Relationship Id="rId9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3.xml"/><Relationship Id="rId9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4.xml"/><Relationship Id="rId9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5.xml"/><Relationship Id="rId9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10" Type="http://schemas.openxmlformats.org/officeDocument/2006/relationships/image" Target="../media/image4.jpeg"/><Relationship Id="rId4" Type="http://schemas.openxmlformats.org/officeDocument/2006/relationships/diagramData" Target="../diagrams/data16.xml"/><Relationship Id="rId9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4.jpeg"/><Relationship Id="rId5" Type="http://schemas.openxmlformats.org/officeDocument/2006/relationships/diagramData" Target="../diagrams/data2.xml"/><Relationship Id="rId10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4.jpeg"/><Relationship Id="rId5" Type="http://schemas.openxmlformats.org/officeDocument/2006/relationships/diagramData" Target="../diagrams/data3.xml"/><Relationship Id="rId10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10" Type="http://schemas.openxmlformats.org/officeDocument/2006/relationships/image" Target="../media/image4.jpeg"/><Relationship Id="rId4" Type="http://schemas.openxmlformats.org/officeDocument/2006/relationships/diagramData" Target="../diagrams/data4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10" Type="http://schemas.openxmlformats.org/officeDocument/2006/relationships/image" Target="../media/image4.jpeg"/><Relationship Id="rId4" Type="http://schemas.openxmlformats.org/officeDocument/2006/relationships/diagramData" Target="../diagrams/data5.xml"/><Relationship Id="rId9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10" Type="http://schemas.openxmlformats.org/officeDocument/2006/relationships/image" Target="../media/image4.jpeg"/><Relationship Id="rId4" Type="http://schemas.openxmlformats.org/officeDocument/2006/relationships/diagramData" Target="../diagrams/data6.xm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7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10" Type="http://schemas.openxmlformats.org/officeDocument/2006/relationships/image" Target="../media/image4.jpeg"/><Relationship Id="rId4" Type="http://schemas.openxmlformats.org/officeDocument/2006/relationships/diagramData" Target="../diagrams/data7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8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10" Type="http://schemas.openxmlformats.org/officeDocument/2006/relationships/image" Target="../media/image4.jpeg"/><Relationship Id="rId4" Type="http://schemas.openxmlformats.org/officeDocument/2006/relationships/diagramData" Target="../diagrams/data8.xml"/><Relationship Id="rId9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10" Type="http://schemas.openxmlformats.org/officeDocument/2006/relationships/image" Target="../media/image4.jpeg"/><Relationship Id="rId4" Type="http://schemas.openxmlformats.org/officeDocument/2006/relationships/diagramData" Target="../diagrams/data9.xml"/><Relationship Id="rId9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logo_MKi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1619672" y="1700809"/>
            <a:ext cx="7143750" cy="4555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algn="ctr"/>
            <a:r>
              <a:rPr lang="pl-PL" sz="3200" dirty="0" smtClean="0"/>
              <a:t>WERYFIKACJA POJĘĆ „EGZEMPLARZ” I „KOPIA”</a:t>
            </a:r>
          </a:p>
          <a:p>
            <a:pPr lvl="0" algn="ctr"/>
            <a:endParaRPr lang="pl-PL" sz="3200" dirty="0" smtClean="0"/>
          </a:p>
          <a:p>
            <a:pPr lvl="0" algn="ctr"/>
            <a:r>
              <a:rPr lang="pl-PL" sz="3200" dirty="0" smtClean="0"/>
              <a:t>DOZWOLONY UŻYTEK PUBLICZNY</a:t>
            </a:r>
          </a:p>
          <a:p>
            <a:pPr lvl="0" algn="ctr"/>
            <a:endParaRPr lang="pl-PL" sz="3200" dirty="0" smtClean="0"/>
          </a:p>
          <a:p>
            <a:pPr lvl="0" algn="ctr"/>
            <a:r>
              <a:rPr lang="pl-PL" sz="2000" dirty="0" smtClean="0"/>
              <a:t>(</a:t>
            </a:r>
            <a:r>
              <a:rPr lang="pl-PL" sz="2000" i="1" dirty="0" smtClean="0"/>
              <a:t>na podstawie propozycji przedłożonej przez      </a:t>
            </a:r>
          </a:p>
          <a:p>
            <a:pPr lvl="0" algn="ctr"/>
            <a:r>
              <a:rPr lang="pl-PL" sz="2000" i="1" dirty="0" smtClean="0"/>
              <a:t>Prof. dr hab. Elżbietę Traple</a:t>
            </a:r>
            <a:r>
              <a:rPr lang="pl-PL" sz="2000" dirty="0" smtClean="0"/>
              <a:t>) </a:t>
            </a:r>
          </a:p>
          <a:p>
            <a:pPr lvl="0"/>
            <a:endParaRPr lang="pl-PL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1643042" y="428604"/>
          <a:ext cx="7143800" cy="624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5" name="Obraz 11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az 8" descr="MKiDN2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124745"/>
            <a:ext cx="7143750" cy="837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/>
              <a:t>Postulat zmiany art. </a:t>
            </a:r>
            <a:r>
              <a:rPr lang="pl-PL" dirty="0" smtClean="0"/>
              <a:t>27 Pr. Aut.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przepisu:</a:t>
            </a:r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i="1" dirty="0" smtClean="0"/>
              <a:t>Instytucje naukowe i oświatowe mogą w celach dydaktycznych lub prowadzenia własnych badań, korzystać z rozpowszechnionych utworów w oryginale i w tłumaczeniu oraz sporządzać w tym celu </a:t>
            </a:r>
            <a:r>
              <a:rPr lang="pl-PL" sz="1600" b="1" i="1" dirty="0" smtClean="0"/>
              <a:t>egzemplarze</a:t>
            </a:r>
            <a:r>
              <a:rPr lang="pl-PL" sz="1600" i="1" dirty="0" smtClean="0"/>
              <a:t> fragmentów rozpowszechnionego utworu.</a:t>
            </a:r>
          </a:p>
          <a:p>
            <a:pPr lvl="0" algn="just"/>
            <a:endParaRPr lang="pl-PL" sz="1600" i="1" dirty="0" smtClean="0"/>
          </a:p>
          <a:p>
            <a:pPr lvl="0" algn="just"/>
            <a:endParaRPr lang="pl-PL" i="1" dirty="0" smtClean="0"/>
          </a:p>
          <a:p>
            <a:pPr lvl="0" algn="just"/>
            <a:r>
              <a:rPr lang="pl-PL" dirty="0" smtClean="0"/>
              <a:t>Obecnie wyłączone jest tworzenie kopii cyfrowych np. w celach dydaktycznych lub prowadzenia własnych badań oraz zamieszczania takich kopii np. na cyfrowych platformach repozytoryjnych opartych na dostępie warunkowym.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Brak odpowiednika w dyrektywie INFOSOC. Propozycja interpretacji art. 5 ust. 2 lit. c) przewidującego możliwość wprowadzenia wyjątku m. in. na rzecz instytucji edukacyjnej w odniesieniu do szczególnych czynności zwielokrotniania, o ile nie są one choćby pośrednio nakierowane na zysk. 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124744"/>
            <a:ext cx="7143750" cy="917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uwagi do art</a:t>
            </a:r>
            <a:r>
              <a:rPr lang="pl-PL" dirty="0"/>
              <a:t>. </a:t>
            </a:r>
            <a:r>
              <a:rPr lang="pl-PL" dirty="0" smtClean="0"/>
              <a:t>28 pkt 1) i pkt 3)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przepisów: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i="1" dirty="0" smtClean="0"/>
              <a:t>Biblioteki, archiwa i szkoły mogą: </a:t>
            </a:r>
          </a:p>
          <a:p>
            <a:pPr marL="342900" lvl="0" indent="-342900" algn="just">
              <a:buAutoNum type="arabicParenR"/>
            </a:pPr>
            <a:r>
              <a:rPr lang="pl-PL" sz="1600" i="1" dirty="0" smtClean="0"/>
              <a:t>udostępniać nieodpłatnie, w zakresie swoich zadań statutowych, egzemplarze utworów rozpowszechnionych; </a:t>
            </a:r>
          </a:p>
          <a:p>
            <a:pPr marL="342900" lvl="0" indent="-342900" algn="just"/>
            <a:r>
              <a:rPr lang="pl-PL" sz="1600" i="1" dirty="0" smtClean="0"/>
              <a:t>3) udostępniać zbiory dla celów badawczych lub poznawczych za pośrednictwem końcówek systemu informatycznego (terminali) znajdujących się na terenie tych jednostek.</a:t>
            </a:r>
          </a:p>
          <a:p>
            <a:pPr lvl="0" algn="just"/>
            <a:endParaRPr lang="pl-PL" sz="1600" i="1" dirty="0" smtClean="0"/>
          </a:p>
          <a:p>
            <a:pPr lvl="0" algn="just"/>
            <a:r>
              <a:rPr lang="pl-PL" dirty="0" smtClean="0"/>
              <a:t>Brak możliwości udostępniania utworów przez Internet. 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Dyrektywa INFOSOC oraz dyrektywa o najmie i użyczeniu nie stoją na przeszkodzie ewentualnemu rozszerzeniu tego przypadku na udostępnianie cyfrowych wersji utworów (</a:t>
            </a:r>
            <a:r>
              <a:rPr lang="pl-PL" dirty="0" err="1" smtClean="0"/>
              <a:t>pkt</a:t>
            </a:r>
            <a:r>
              <a:rPr lang="pl-PL" dirty="0" smtClean="0"/>
              <a:t> 1 oraz </a:t>
            </a:r>
            <a:r>
              <a:rPr lang="pl-PL" dirty="0" err="1" smtClean="0"/>
              <a:t>pkt</a:t>
            </a:r>
            <a:r>
              <a:rPr lang="pl-PL" dirty="0" smtClean="0"/>
              <a:t> 3 w zakresie terminali dostępnych wyłącznie na terenie jednostek bibliotecznych). 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Ad. </a:t>
            </a:r>
            <a:r>
              <a:rPr lang="pl-PL" dirty="0" err="1" smtClean="0"/>
              <a:t>pkt</a:t>
            </a:r>
            <a:r>
              <a:rPr lang="pl-PL" dirty="0" smtClean="0"/>
              <a:t> 3) – Z uwagi na bezpośrednie odwołanie się dyrektywy do terminali - wykluczenie możliwości udostępniania zasobów przez sieć bezprzewodową dostępną wyłącznie na terenie jednostki.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124745"/>
            <a:ext cx="714375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uwagi do art</a:t>
            </a:r>
            <a:r>
              <a:rPr lang="pl-PL" dirty="0"/>
              <a:t>. </a:t>
            </a:r>
            <a:r>
              <a:rPr lang="pl-PL" dirty="0" smtClean="0"/>
              <a:t>33 </a:t>
            </a:r>
            <a:r>
              <a:rPr lang="pl-PL" dirty="0" err="1" smtClean="0"/>
              <a:t>zn</a:t>
            </a:r>
            <a:r>
              <a:rPr lang="pl-PL" dirty="0" smtClean="0"/>
              <a:t>. 3 Pr. Aut.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przepisu: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i="1" dirty="0" smtClean="0"/>
              <a:t>Wolno w celu reklamy wystawy publicznej lub publicznej sprzedaży utworów korzystać z egzemplarzy utworów już rozpowszechnionych, w zakresie uzasadnionym promocją wystawy lub sprzedaży, z wyłączeniem innego handlowego wykorzystania. </a:t>
            </a:r>
          </a:p>
          <a:p>
            <a:pPr lvl="0" algn="just"/>
            <a:endParaRPr lang="pl-PL" sz="1600" i="1" dirty="0" smtClean="0"/>
          </a:p>
          <a:p>
            <a:pPr lvl="0" algn="just"/>
            <a:r>
              <a:rPr lang="pl-PL" dirty="0" smtClean="0"/>
              <a:t>Wymieniony wyjątek nie obejmuje np. promowania aukcji internetowych oraz sklepów </a:t>
            </a:r>
            <a:r>
              <a:rPr lang="pl-PL" dirty="0" err="1" smtClean="0"/>
              <a:t>on-line</a:t>
            </a:r>
            <a:r>
              <a:rPr lang="pl-PL" dirty="0" smtClean="0"/>
              <a:t>. 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Art. 5 ust 3 lit j) dyrektywy INFOSOC nie zawęża sposobów korzystania z utworów w celu reklamy wystawy publicznej lub publicznej sprzedaży towarów do egzemplarza materialnego. 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268760"/>
            <a:ext cx="7143750" cy="9171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pl-PL" dirty="0" smtClean="0"/>
              <a:t>art. 50 ust 1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przepisu: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i="1" dirty="0" smtClean="0"/>
              <a:t>Odrębne pola eksploatacji stanowią w szczególności:</a:t>
            </a:r>
          </a:p>
          <a:p>
            <a:pPr marL="342900" lvl="0" indent="-342900" algn="just">
              <a:buAutoNum type="arabicParenR"/>
            </a:pPr>
            <a:r>
              <a:rPr lang="pl-PL" sz="1600" i="1" dirty="0" smtClean="0"/>
              <a:t>w zakresie utrwalania i zwielokrotniania utworu – wytwarzanie określoną techniką </a:t>
            </a:r>
            <a:r>
              <a:rPr lang="pl-PL" sz="1600" b="1" i="1" dirty="0" smtClean="0"/>
              <a:t>egzemplarzy </a:t>
            </a:r>
            <a:r>
              <a:rPr lang="pl-PL" sz="1600" i="1" dirty="0" smtClean="0"/>
              <a:t>utworu, w tym techniką drukarską, reprograficzną, zapisu magnetycznego oraz techniką cyfrową</a:t>
            </a:r>
          </a:p>
          <a:p>
            <a:pPr marL="342900" lvl="0" indent="-342900" algn="just">
              <a:buAutoNum type="arabicParenR"/>
            </a:pPr>
            <a:r>
              <a:rPr lang="pl-PL" sz="1600" i="1" dirty="0" smtClean="0"/>
              <a:t> w zakresie obrotu oryginałem albo </a:t>
            </a:r>
            <a:r>
              <a:rPr lang="pl-PL" sz="1600" b="1" i="1" dirty="0" smtClean="0"/>
              <a:t>egzemplarzami</a:t>
            </a:r>
            <a:r>
              <a:rPr lang="pl-PL" sz="1600" i="1" dirty="0" smtClean="0"/>
              <a:t>, na których utwór utrwalono – wprowadzanie do obrotu, użyczenie lub najem oryginału albo egzemplarzy. </a:t>
            </a:r>
          </a:p>
          <a:p>
            <a:pPr lvl="0" algn="just"/>
            <a:endParaRPr lang="pl-PL" dirty="0" smtClean="0">
              <a:solidFill>
                <a:srgbClr val="FF0000"/>
              </a:solidFill>
            </a:endParaRPr>
          </a:p>
          <a:p>
            <a:pPr lvl="0" algn="just"/>
            <a:r>
              <a:rPr lang="pl-PL" sz="1600" dirty="0" smtClean="0"/>
              <a:t>Warto rozszerzyć pkt 1) tak, aby jednoznacznie wskazywał, że zwielokrotnieniem może być objęte </a:t>
            </a:r>
            <a:r>
              <a:rPr lang="pl-PL" sz="1600" b="1" dirty="0" smtClean="0"/>
              <a:t>także tworzenie kopii cyfrowych</a:t>
            </a:r>
            <a:r>
              <a:rPr lang="pl-PL" sz="1600" dirty="0" smtClean="0"/>
              <a:t>.</a:t>
            </a:r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Konieczne jest wyraźne wskazanie, że zwielokrotnianie to także wytwarzanie kolejnych niematerialnych kopii utworów (a niekoniecznie materialnych egzemplarzy).</a:t>
            </a:r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W tym kontekście warto rozważyć wprowadzenie definicji zwielokrotnienia (</a:t>
            </a:r>
            <a:r>
              <a:rPr lang="pl-PL" sz="1600" dirty="0" err="1" smtClean="0"/>
              <a:t>j.w</a:t>
            </a:r>
            <a:r>
              <a:rPr lang="pl-PL" sz="1600" dirty="0" smtClean="0"/>
              <a:t>.)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340768"/>
            <a:ext cx="7143750" cy="838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pl-PL" dirty="0" smtClean="0"/>
              <a:t>Art. 52 Pr. Aut. 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przepisu:</a:t>
            </a:r>
          </a:p>
          <a:p>
            <a:pPr lvl="0" algn="just">
              <a:buFont typeface="Wingdings" pitchFamily="2" charset="2"/>
              <a:buChar char="§"/>
            </a:pPr>
            <a:endParaRPr lang="pl-PL" dirty="0" smtClean="0"/>
          </a:p>
          <a:p>
            <a:r>
              <a:rPr lang="pl-PL" sz="1600" i="1" dirty="0" smtClean="0"/>
              <a:t>1. Jeżeli umowa nie stanowi inaczej, przeniesienie własności egzemplarza utworu nie powoduje przejścia autorskich praw majątkowych do utworu.</a:t>
            </a:r>
            <a:endParaRPr lang="pl-PL" sz="1600" dirty="0" smtClean="0"/>
          </a:p>
          <a:p>
            <a:r>
              <a:rPr lang="pl-PL" sz="1600" i="1" dirty="0" smtClean="0"/>
              <a:t> </a:t>
            </a:r>
            <a:endParaRPr lang="pl-PL" sz="1600" dirty="0" smtClean="0"/>
          </a:p>
          <a:p>
            <a:r>
              <a:rPr lang="pl-PL" sz="1600" i="1" dirty="0" smtClean="0"/>
              <a:t>2. Jeżeli umowa nie stanowi inaczej, przejście autorskich praw majątkowych nie powoduje przeniesienia na nabywcę własności egzemplarza utworu.</a:t>
            </a:r>
            <a:endParaRPr lang="pl-PL" sz="1600" dirty="0" smtClean="0"/>
          </a:p>
          <a:p>
            <a:pPr lvl="0" algn="just"/>
            <a:endParaRPr lang="pl-PL" sz="1600" dirty="0" smtClean="0"/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Przepis o rozdzielności praw do nośnika i praw autorskich warto rozszerzyć również na </a:t>
            </a:r>
            <a:r>
              <a:rPr lang="pl-PL" sz="1600" b="1" dirty="0" smtClean="0"/>
              <a:t>obrót internetowy i kopie cyfrowe</a:t>
            </a:r>
            <a:r>
              <a:rPr lang="pl-PL" sz="1600" dirty="0" smtClean="0"/>
              <a:t> (poprzez zmianę „egzemplarza” na szersze pojęcie „kopii”; tu: brak przeniesienia własności co do kopii). </a:t>
            </a:r>
            <a:endParaRPr lang="pl-PL" sz="1600" b="1" dirty="0" smtClean="0">
              <a:solidFill>
                <a:srgbClr val="FF000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endParaRPr lang="pl-PL" sz="1600" dirty="0" smtClean="0"/>
          </a:p>
          <a:p>
            <a:pPr lvl="0" algn="just"/>
            <a:r>
              <a:rPr lang="pl-PL" sz="1600" dirty="0" smtClean="0"/>
              <a:t>Trudność – „przeniesienie własności” kopii.</a:t>
            </a:r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Wprowadzenie mechanizmu odpowiedniego stosowania art. 52 ust. 1 do „dostępu do kopii utworu poprzez sieć telekomunikacyjną”.</a:t>
            </a:r>
          </a:p>
          <a:p>
            <a:pPr lvl="0" algn="just"/>
            <a:endParaRPr lang="pl-PL" sz="1600" dirty="0" smtClean="0"/>
          </a:p>
          <a:p>
            <a:pPr algn="just"/>
            <a:endParaRPr lang="pl-PL" dirty="0">
              <a:solidFill>
                <a:srgbClr val="FF000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268760"/>
            <a:ext cx="7143750" cy="861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art. 63 Pr. Aut.</a:t>
            </a:r>
          </a:p>
          <a:p>
            <a:pPr algn="just"/>
            <a:endParaRPr lang="pl-PL" dirty="0" smtClean="0"/>
          </a:p>
          <a:p>
            <a:pPr algn="just"/>
            <a:r>
              <a:rPr lang="pl-PL" sz="1600" dirty="0" smtClean="0"/>
              <a:t>Obecne brzmienie przepisu: </a:t>
            </a:r>
          </a:p>
          <a:p>
            <a:pPr algn="just"/>
            <a:endParaRPr lang="pl-PL" dirty="0" smtClean="0"/>
          </a:p>
          <a:p>
            <a:pPr algn="just"/>
            <a:r>
              <a:rPr lang="pl-PL" sz="1600" i="1" dirty="0" smtClean="0"/>
              <a:t>Jeżeli umowa obejmuje sporządzenie egzemplarzy przeznaczonych do udostępnienia publiczności, twórcy należą się egzemplarze autorskie w liczbie określonej w umowie.</a:t>
            </a:r>
            <a:endParaRPr lang="pl-PL" sz="1600" dirty="0" smtClean="0"/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Współcześnie niektóre utwory rozpowszechniane są wyłącznie w wersji cyfrowej – autor nie ma do nich dostępu, przez co nie może prawidłowo wykonywać uprawnień wynikających z nadzoru autorskiego.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dirty="0" smtClean="0"/>
              <a:t>Wprowadzenie ust. 2 zgodnie z którym przepis znajdzie odpowiednie zastosowanie do kopii utworów udostępnianych w sieciach telekomunikacyjnych.</a:t>
            </a:r>
          </a:p>
          <a:p>
            <a:pPr algn="just"/>
            <a:endParaRPr lang="pl-PL" sz="1600" dirty="0" smtClean="0"/>
          </a:p>
          <a:p>
            <a:pPr algn="just"/>
            <a:r>
              <a:rPr lang="pl-PL" sz="1600" b="1" dirty="0" smtClean="0"/>
              <a:t>Wprowadzenie obowiązku dostarczenia elektronicznej wersji utworu </a:t>
            </a:r>
            <a:r>
              <a:rPr lang="pl-PL" sz="1600" dirty="0" smtClean="0"/>
              <a:t>lub</a:t>
            </a:r>
            <a:endParaRPr lang="pl-PL" sz="1600" b="1" dirty="0" smtClean="0"/>
          </a:p>
          <a:p>
            <a:pPr algn="just"/>
            <a:endParaRPr lang="pl-PL" sz="1600" dirty="0" smtClean="0"/>
          </a:p>
          <a:p>
            <a:pPr algn="just"/>
            <a:r>
              <a:rPr lang="pl-PL" sz="1600" b="1" dirty="0" smtClean="0"/>
              <a:t>Zapewnienie prawa dostępu do utworu (być może ograniczonego czasowo) tak aby twórca mógł zapoznać się z jego ostateczną rozpowszechnioną w Internecie wersją.  </a:t>
            </a:r>
          </a:p>
          <a:p>
            <a:pPr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052736"/>
            <a:ext cx="7143750" cy="861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just"/>
            <a:r>
              <a:rPr lang="pl-PL" dirty="0" smtClean="0"/>
              <a:t>art</a:t>
            </a:r>
            <a:r>
              <a:rPr lang="pl-PL" dirty="0"/>
              <a:t>. 75 ust. 1 Pr. Aut. </a:t>
            </a:r>
            <a:r>
              <a:rPr lang="pl-PL" dirty="0" smtClean="0"/>
              <a:t>(programy komputerowe)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przepisu:</a:t>
            </a:r>
          </a:p>
          <a:p>
            <a:pPr lvl="0" algn="just"/>
            <a:endParaRPr lang="pl-PL" dirty="0" smtClean="0"/>
          </a:p>
          <a:p>
            <a:pPr algn="just"/>
            <a:r>
              <a:rPr lang="pl-PL" sz="1600" i="1" dirty="0" smtClean="0"/>
              <a:t>75. 1. Jeżeli umowa nie stanowi inaczej, czynności wymienione w art. 74 ust. 4 pkt 1 i 2 nie wymagają zgody uprawnionego, jeżeli są niezbędne do korzystania z programu komputerowego zgodnie z jego przeznaczeniem, w tym do poprawiania błędów przez osobę, która </a:t>
            </a:r>
            <a:r>
              <a:rPr lang="pl-PL" sz="1600" b="1" i="1" dirty="0" smtClean="0"/>
              <a:t>legalnie weszła w jego posiadanie</a:t>
            </a:r>
            <a:r>
              <a:rPr lang="pl-PL" sz="1600" i="1" dirty="0" smtClean="0"/>
              <a:t>.</a:t>
            </a:r>
            <a:endParaRPr lang="pl-PL" sz="1600" dirty="0" smtClean="0"/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Sformułowanie „legalne posiadanie” może sugerować, że chodzi wyłącznie o nabywcę egzemplarza programu, a nie nabywcę ściągającego za opłatą program ze strony internetowej. </a:t>
            </a:r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b="1" dirty="0" smtClean="0"/>
              <a:t>Usunięcie pojęcia </a:t>
            </a:r>
            <a:r>
              <a:rPr lang="pl-PL" sz="1600" b="1" dirty="0"/>
              <a:t>„</a:t>
            </a:r>
            <a:r>
              <a:rPr lang="pl-PL" sz="1600" b="1" i="1" dirty="0"/>
              <a:t>posiadania</a:t>
            </a:r>
            <a:r>
              <a:rPr lang="pl-PL" sz="1600" b="1" dirty="0"/>
              <a:t>” </a:t>
            </a:r>
            <a:r>
              <a:rPr lang="pl-PL" sz="1600" dirty="0"/>
              <a:t>i odwołanie się do „</a:t>
            </a:r>
            <a:r>
              <a:rPr lang="pl-PL" sz="1600" b="1" i="1" dirty="0"/>
              <a:t>legalnego używania programu komputerowego</a:t>
            </a:r>
            <a:r>
              <a:rPr lang="pl-PL" sz="1600" dirty="0"/>
              <a:t>”. </a:t>
            </a:r>
            <a:endParaRPr lang="pl-PL" sz="1600" dirty="0" smtClean="0"/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Brak sprzeczności z dyrektywą 2009/24/WE w sprawie ochrony prawnej programów komputerowych. </a:t>
            </a:r>
          </a:p>
          <a:p>
            <a:pPr lvl="0" algn="just"/>
            <a:endParaRPr lang="pl-PL" sz="1600" dirty="0" smtClean="0"/>
          </a:p>
          <a:p>
            <a:pPr lvl="0" algn="just"/>
            <a:r>
              <a:rPr lang="pl-PL" sz="1600" dirty="0" smtClean="0"/>
              <a:t>Odpowiednie </a:t>
            </a:r>
            <a:r>
              <a:rPr lang="pl-PL" sz="1600" dirty="0"/>
              <a:t>zmiany powinny zostać dokonane również w art. 75 ust. 2 pkt 2 oraz pkt 3 Pr. Aut.</a:t>
            </a:r>
          </a:p>
          <a:p>
            <a:pPr algn="just"/>
            <a:endParaRPr lang="pl-PL" dirty="0">
              <a:solidFill>
                <a:srgbClr val="FF0000"/>
              </a:solidFill>
            </a:endParaRPr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logo_MKi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1619672" y="1700809"/>
            <a:ext cx="71437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/>
            <a:endParaRPr lang="pl-PL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1643042" y="428604"/>
          <a:ext cx="7143800" cy="624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5" name="Obraz 11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az 8" descr="MKiDN2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1763688" y="1700808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Identyfikacja problemu </a:t>
            </a: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dyrektywa odnosi się do pojęcia </a:t>
            </a:r>
            <a:r>
              <a:rPr lang="pl-PL" b="1" dirty="0" smtClean="0"/>
              <a:t>kopii</a:t>
            </a:r>
            <a:r>
              <a:rPr lang="pl-PL" dirty="0" smtClean="0"/>
              <a:t> nie odwołując się do materialnego nośnika w przeciwieństwie do ustawy polskiej, w której mowa jest o </a:t>
            </a:r>
            <a:r>
              <a:rPr lang="pl-PL" b="1" dirty="0" smtClean="0"/>
              <a:t>egzemplarzu</a:t>
            </a:r>
          </a:p>
          <a:p>
            <a:pPr algn="just"/>
            <a:r>
              <a:rPr lang="pl-PL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problemy praktyczne – terminologia jest niespójna i nie odpowiada współczesnej rzeczywistości, wywodzi się z analogowo rozumianych pojęć takich jak </a:t>
            </a:r>
            <a:r>
              <a:rPr lang="pl-PL" b="1" dirty="0" smtClean="0"/>
              <a:t>opublikowanie</a:t>
            </a:r>
            <a:r>
              <a:rPr lang="pl-PL" dirty="0" smtClean="0"/>
              <a:t>, </a:t>
            </a:r>
            <a:r>
              <a:rPr lang="pl-PL" b="1" dirty="0" smtClean="0"/>
              <a:t>zwielokrotnienie</a:t>
            </a:r>
            <a:r>
              <a:rPr lang="pl-PL" dirty="0" smtClean="0"/>
              <a:t>, </a:t>
            </a:r>
            <a:r>
              <a:rPr lang="pl-PL" b="1" dirty="0" smtClean="0"/>
              <a:t>egzemplarz</a:t>
            </a:r>
          </a:p>
          <a:p>
            <a:pPr algn="just"/>
            <a:r>
              <a:rPr lang="pl-PL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zasadne jest rozszerzanie aktualnego zastosowania przepisów także na przypadki obejmujące środowisko internetowe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logo_MKi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pole tekstowe 6"/>
          <p:cNvSpPr txBox="1">
            <a:spLocks noChangeArrowheads="1"/>
          </p:cNvSpPr>
          <p:nvPr/>
        </p:nvSpPr>
        <p:spPr bwMode="auto">
          <a:xfrm>
            <a:off x="1619672" y="1700809"/>
            <a:ext cx="71437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dirty="0">
              <a:latin typeface="Calibri" pitchFamily="34" charset="0"/>
            </a:endParaRPr>
          </a:p>
          <a:p>
            <a:pPr lvl="0"/>
            <a:endParaRPr lang="pl-PL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/>
            <a:endParaRPr lang="pl-PL" dirty="0" smtClean="0"/>
          </a:p>
        </p:txBody>
      </p:sp>
      <p:graphicFrame>
        <p:nvGraphicFramePr>
          <p:cNvPr id="10" name="Diagram 9"/>
          <p:cNvGraphicFramePr/>
          <p:nvPr/>
        </p:nvGraphicFramePr>
        <p:xfrm>
          <a:off x="1643042" y="428604"/>
          <a:ext cx="7143800" cy="624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2055" name="Obraz 11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Obraz 8" descr="MKiDN2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Prostokąt 7"/>
          <p:cNvSpPr/>
          <p:nvPr/>
        </p:nvSpPr>
        <p:spPr>
          <a:xfrm>
            <a:off x="1763688" y="1700808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dirty="0" smtClean="0"/>
              <a:t>Konieczne jest:</a:t>
            </a:r>
          </a:p>
          <a:p>
            <a:pPr algn="just"/>
            <a:r>
              <a:rPr lang="pl-PL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wyraźne rozgraniczenie przypadków, które znajdują zastosowanie </a:t>
            </a:r>
            <a:r>
              <a:rPr lang="pl-PL" b="1" dirty="0" smtClean="0"/>
              <a:t>wyłącznie</a:t>
            </a:r>
            <a:r>
              <a:rPr lang="pl-PL" dirty="0" smtClean="0"/>
              <a:t> do utworów zapisanych na </a:t>
            </a:r>
            <a:r>
              <a:rPr lang="pl-PL" b="1" dirty="0" smtClean="0"/>
              <a:t>materialnych nośnikach</a:t>
            </a:r>
          </a:p>
          <a:p>
            <a:pPr algn="just"/>
            <a:endParaRPr lang="pl-PL" dirty="0" smtClean="0"/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wyraźne </a:t>
            </a:r>
            <a:r>
              <a:rPr lang="pl-PL" b="1" dirty="0" smtClean="0"/>
              <a:t>rozszerzenie</a:t>
            </a:r>
            <a:r>
              <a:rPr lang="pl-PL" dirty="0" smtClean="0"/>
              <a:t> niektórych </a:t>
            </a:r>
            <a:r>
              <a:rPr lang="pl-PL" b="1" dirty="0" smtClean="0"/>
              <a:t>przypadków</a:t>
            </a:r>
            <a:r>
              <a:rPr lang="pl-PL" dirty="0" smtClean="0"/>
              <a:t> aktualnie nawiązujących wyłącznie do analogowych form korzystania      z utworów </a:t>
            </a:r>
            <a:r>
              <a:rPr lang="pl-PL" b="1" dirty="0" smtClean="0"/>
              <a:t>na możliwość korzystania z utworów w postaci cyfrowej</a:t>
            </a:r>
            <a:r>
              <a:rPr lang="pl-PL" dirty="0" smtClean="0"/>
              <a:t> </a:t>
            </a:r>
          </a:p>
          <a:p>
            <a:pPr algn="just"/>
            <a:r>
              <a:rPr lang="pl-PL" dirty="0" smtClean="0"/>
              <a:t> </a:t>
            </a:r>
          </a:p>
          <a:p>
            <a:pPr algn="just">
              <a:buFont typeface="Arial" pitchFamily="34" charset="0"/>
              <a:buChar char="•"/>
            </a:pPr>
            <a:r>
              <a:rPr lang="pl-PL" dirty="0" smtClean="0"/>
              <a:t> jednoznaczne rozstrzygnięcie poprzez zastosowanie prawidłowej terminologii przypadków w stosunku do których    w doktrynie lub orzecznictwie proponuje się szerokie rozumienie przepisu </a:t>
            </a:r>
          </a:p>
          <a:p>
            <a:pPr algn="just"/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628800"/>
            <a:ext cx="714375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sz="16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l-PL" sz="16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ctr"/>
            <a:endParaRPr lang="pl-PL" sz="16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dirty="0" smtClean="0"/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r>
              <a:rPr lang="pl-PL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Postulat </a:t>
            </a:r>
            <a:r>
              <a:rPr lang="pl-PL" dirty="0">
                <a:latin typeface="Arial" pitchFamily="34" charset="0"/>
                <a:cs typeface="Arial" pitchFamily="34" charset="0"/>
              </a:rPr>
              <a:t>rozszerzenia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obowiązku odpowiedniego oznaczania utworu (art</a:t>
            </a:r>
            <a:r>
              <a:rPr lang="pl-PL" dirty="0">
                <a:latin typeface="Arial" pitchFamily="34" charset="0"/>
                <a:cs typeface="Arial" pitchFamily="34" charset="0"/>
              </a:rPr>
              <a:t>. 2 ust. 5 Pr. Aut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.) </a:t>
            </a:r>
            <a:r>
              <a:rPr lang="pl-PL" dirty="0">
                <a:latin typeface="Arial" pitchFamily="34" charset="0"/>
                <a:cs typeface="Arial" pitchFamily="34" charset="0"/>
              </a:rPr>
              <a:t>także na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wersje lub kopie cyfrowe.</a:t>
            </a:r>
          </a:p>
          <a:p>
            <a:pPr lvl="0" algn="just"/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l-PL" sz="1600" dirty="0" smtClean="0">
                <a:latin typeface="Arial" pitchFamily="34" charset="0"/>
                <a:cs typeface="Arial" pitchFamily="34" charset="0"/>
              </a:rPr>
              <a:t>Obecne brzmienie przepisu: </a:t>
            </a:r>
          </a:p>
          <a:p>
            <a:pPr lvl="0" algn="just"/>
            <a:endParaRPr lang="pl-PL" sz="16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l-PL" i="1" dirty="0" smtClean="0">
                <a:latin typeface="Arial" pitchFamily="34" charset="0"/>
                <a:cs typeface="Arial" pitchFamily="34" charset="0"/>
              </a:rPr>
              <a:t>Na </a:t>
            </a:r>
            <a:r>
              <a:rPr lang="pl-PL" b="1" i="1" dirty="0" smtClean="0">
                <a:latin typeface="Arial" pitchFamily="34" charset="0"/>
                <a:cs typeface="Arial" pitchFamily="34" charset="0"/>
              </a:rPr>
              <a:t>egzemplarzach</a:t>
            </a:r>
            <a:r>
              <a:rPr lang="pl-PL" i="1" dirty="0" smtClean="0">
                <a:latin typeface="Arial" pitchFamily="34" charset="0"/>
                <a:cs typeface="Arial" pitchFamily="34" charset="0"/>
              </a:rPr>
              <a:t> opracowania należy wymienić twórcę i tytuł utworu pierwotnego.  </a:t>
            </a:r>
          </a:p>
          <a:p>
            <a:pPr lvl="0" algn="just"/>
            <a:endParaRPr lang="pl-PL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052736"/>
            <a:ext cx="7143750" cy="6032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Art.. 6 ust 1 pkt. 1) definicja utworu opublikowanego</a:t>
            </a:r>
          </a:p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i="1" dirty="0" smtClean="0">
                <a:latin typeface="Arial" pitchFamily="34" charset="0"/>
                <a:cs typeface="Arial" pitchFamily="34" charset="0"/>
              </a:rPr>
              <a:t>Utworem opublikowanym jest utwór, który za zezwoleniem twórcy został zwielokrotniony i którego egzemplarze zostały udostępnione publicznie. </a:t>
            </a:r>
          </a:p>
          <a:p>
            <a:endParaRPr lang="pl-PL" i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Definicja nie uwzględnia publikacji internetowych. </a:t>
            </a:r>
          </a:p>
          <a:p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latin typeface="Arial" pitchFamily="34" charset="0"/>
                <a:cs typeface="Arial" pitchFamily="34" charset="0"/>
              </a:rPr>
              <a:t>Brak możliwości zmiany definicji utworu opublikowanego </a:t>
            </a:r>
            <a:r>
              <a:rPr lang="pl-PL" dirty="0" smtClean="0">
                <a:latin typeface="Arial" pitchFamily="34" charset="0"/>
                <a:cs typeface="Arial" pitchFamily="34" charset="0"/>
              </a:rPr>
              <a:t>określonej w art. 6 ust 1 pkt 1) ze względu na prawo międzynarodowe, w tym Konwencję Berneńską.  </a:t>
            </a:r>
          </a:p>
          <a:p>
            <a:endParaRPr lang="pl-PL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pl-PL" sz="1600" dirty="0">
              <a:latin typeface="Arial" pitchFamily="34" charset="0"/>
              <a:cs typeface="Arial" pitchFamily="34" charset="0"/>
            </a:endParaRPr>
          </a:p>
          <a:p>
            <a:endParaRPr lang="pl-PL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052736"/>
            <a:ext cx="7143750" cy="7155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pl-PL" sz="1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pl-PL" sz="1700" dirty="0" smtClean="0">
                <a:latin typeface="Arial" pitchFamily="34" charset="0"/>
                <a:cs typeface="Arial" pitchFamily="34" charset="0"/>
              </a:rPr>
              <a:t>Postulat </a:t>
            </a:r>
            <a:r>
              <a:rPr lang="pl-PL" sz="1700" dirty="0">
                <a:latin typeface="Arial" pitchFamily="34" charset="0"/>
                <a:cs typeface="Arial" pitchFamily="34" charset="0"/>
              </a:rPr>
              <a:t>rozszerzenia zakresu zastosowania niektórych przepisów Pr. Aut., w których mowa jest o publikacji poprzez </a:t>
            </a:r>
            <a:r>
              <a:rPr lang="pl-PL" sz="1700" b="1" dirty="0">
                <a:latin typeface="Arial" pitchFamily="34" charset="0"/>
                <a:cs typeface="Arial" pitchFamily="34" charset="0"/>
              </a:rPr>
              <a:t>rozszerzenie ich zastosowania również na kopie (w tym cyfrowe) </a:t>
            </a:r>
            <a:r>
              <a:rPr lang="pl-PL" sz="1700" b="1" dirty="0" smtClean="0">
                <a:latin typeface="Arial" pitchFamily="34" charset="0"/>
                <a:cs typeface="Arial" pitchFamily="34" charset="0"/>
              </a:rPr>
              <a:t>utworów</a:t>
            </a:r>
            <a:r>
              <a:rPr lang="pl-PL" sz="17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lvl="0" algn="just"/>
            <a:endParaRPr lang="pl-PL" sz="17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sz="1700" dirty="0" smtClean="0">
                <a:latin typeface="Arial" pitchFamily="34" charset="0"/>
                <a:cs typeface="Arial" pitchFamily="34" charset="0"/>
              </a:rPr>
              <a:t> art. 14 ust. 1 (prawo pierwszeństwa opublikowania utworu naukowego) </a:t>
            </a:r>
          </a:p>
          <a:p>
            <a:pPr lvl="0" algn="just"/>
            <a:endParaRPr lang="pl-PL" sz="17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sz="1700" dirty="0" smtClean="0">
                <a:latin typeface="Arial" pitchFamily="34" charset="0"/>
                <a:cs typeface="Arial" pitchFamily="34" charset="0"/>
              </a:rPr>
              <a:t> art. 15a (prawo pierwszeństwa opublikowania pracy dyplomowej studenta) </a:t>
            </a:r>
          </a:p>
          <a:p>
            <a:pPr lvl="0" algn="just"/>
            <a:endParaRPr lang="pl-PL" sz="17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sz="1700" dirty="0" smtClean="0">
                <a:latin typeface="Arial" pitchFamily="34" charset="0"/>
                <a:cs typeface="Arial" pitchFamily="34" charset="0"/>
              </a:rPr>
              <a:t> art. 20 ust 1 pkt 2) (opłaty od urządzeń i nośników)</a:t>
            </a:r>
          </a:p>
          <a:p>
            <a:pPr lvl="0" algn="just"/>
            <a:endParaRPr lang="pl-PL" sz="17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sz="1700" dirty="0" smtClean="0">
                <a:latin typeface="Arial" pitchFamily="34" charset="0"/>
                <a:cs typeface="Arial" pitchFamily="34" charset="0"/>
              </a:rPr>
              <a:t> art. 25 ust 1 pkt 3 i 4 (przeglądy publikacji, publikacja zbiorów mów) – tu postulat rozszerzenia zakresu przepisu poprzez odwołanie się do kategorii utworu rozpowszechnionego (np. „</a:t>
            </a:r>
            <a:r>
              <a:rPr lang="pl-PL" sz="1700" b="1" i="1" dirty="0" smtClean="0">
                <a:latin typeface="Arial" pitchFamily="34" charset="0"/>
                <a:cs typeface="Arial" pitchFamily="34" charset="0"/>
              </a:rPr>
              <a:t>przeglądy rozpowszechnionych publikacji</a:t>
            </a:r>
            <a:r>
              <a:rPr lang="pl-PL" sz="1700" dirty="0" smtClean="0">
                <a:latin typeface="Arial" pitchFamily="34" charset="0"/>
                <a:cs typeface="Arial" pitchFamily="34" charset="0"/>
              </a:rPr>
              <a:t>” oraz „</a:t>
            </a:r>
            <a:r>
              <a:rPr lang="pl-PL" sz="1700" b="1" i="1" dirty="0" smtClean="0">
                <a:latin typeface="Arial" pitchFamily="34" charset="0"/>
                <a:cs typeface="Arial" pitchFamily="34" charset="0"/>
              </a:rPr>
              <a:t>nie upoważnia to jednak do rozpowszechnienia zbiorów mów</a:t>
            </a:r>
            <a:r>
              <a:rPr lang="pl-PL" sz="1700" dirty="0" smtClean="0">
                <a:latin typeface="Arial" pitchFamily="34" charset="0"/>
                <a:cs typeface="Arial" pitchFamily="34" charset="0"/>
              </a:rPr>
              <a:t>”)</a:t>
            </a:r>
          </a:p>
          <a:p>
            <a:pPr lvl="0" algn="just"/>
            <a:endParaRPr lang="pl-PL" sz="17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sz="1700" dirty="0" smtClean="0">
                <a:latin typeface="Arial" pitchFamily="34" charset="0"/>
                <a:cs typeface="Arial" pitchFamily="34" charset="0"/>
              </a:rPr>
              <a:t>Art. 30 ust 1 (dozwolony użytek publiczny na rzecz ośrodków dokumentacji i informacji, źródło pozyskiwania informacji) </a:t>
            </a:r>
            <a:endParaRPr lang="pl-PL" sz="1700" dirty="0">
              <a:latin typeface="Arial" pitchFamily="34" charset="0"/>
              <a:cs typeface="Arial" pitchFamily="34" charset="0"/>
            </a:endParaRPr>
          </a:p>
          <a:p>
            <a:r>
              <a:rPr lang="pl-PL" b="1" dirty="0">
                <a:latin typeface="Arial" pitchFamily="34" charset="0"/>
                <a:cs typeface="Arial" pitchFamily="34" charset="0"/>
              </a:rPr>
              <a:t> </a:t>
            </a:r>
            <a:endParaRPr lang="pl-PL" dirty="0">
              <a:latin typeface="Arial" pitchFamily="34" charset="0"/>
              <a:cs typeface="Arial" pitchFamily="34" charset="0"/>
            </a:endParaRPr>
          </a:p>
          <a:p>
            <a:endParaRPr lang="pl-PL" u="sng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628800"/>
            <a:ext cx="7143750" cy="6617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pl-PL" sz="16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lvl="0" algn="just">
              <a:buFont typeface="Wingdings" pitchFamily="2" charset="2"/>
              <a:buChar char="§"/>
            </a:pPr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Postulat wprowadzenia do słownika ustawowego </a:t>
            </a:r>
            <a:r>
              <a:rPr lang="pl-PL" b="1" dirty="0" smtClean="0"/>
              <a:t>definicji „zwielokrotnienia” </a:t>
            </a:r>
            <a:r>
              <a:rPr lang="pl-PL" dirty="0" smtClean="0"/>
              <a:t>(np. jako art. 6 ust. 1 pkt 1</a:t>
            </a:r>
            <a:r>
              <a:rPr lang="pl-PL" baseline="30000" dirty="0" smtClean="0"/>
              <a:t>1</a:t>
            </a:r>
            <a:r>
              <a:rPr lang="pl-PL" dirty="0" smtClean="0"/>
              <a:t>) 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/>
            <a:r>
              <a:rPr lang="pl-PL" dirty="0" smtClean="0"/>
              <a:t>„</a:t>
            </a:r>
            <a:r>
              <a:rPr lang="pl-PL" b="1" dirty="0" smtClean="0"/>
              <a:t>wytworzenie określoną techniką kopii utworu, mającej postać materialną (egzemplarz) bądź niematerialną, w szczególności techniką drukarską, reprograficzną, zapisu magnetycznego bądź techniką cyfrową</a:t>
            </a:r>
            <a:r>
              <a:rPr lang="pl-PL" dirty="0" smtClean="0"/>
              <a:t>” 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 smtClean="0"/>
          </a:p>
          <a:p>
            <a:pPr lvl="0" algn="just">
              <a:buFont typeface="Wingdings" pitchFamily="2" charset="2"/>
              <a:buChar char="§"/>
            </a:pPr>
            <a:r>
              <a:rPr lang="pl-PL" dirty="0" smtClean="0"/>
              <a:t> jednocześnie wprowadzenie stosownych zmian w art. 50 Pr. aut.    (o tym dalej).   </a:t>
            </a:r>
          </a:p>
          <a:p>
            <a:pPr lvl="0" algn="just">
              <a:buFont typeface="Wingdings" pitchFamily="2" charset="2"/>
              <a:buChar char="§"/>
            </a:pPr>
            <a:endParaRPr lang="pl-PL" dirty="0"/>
          </a:p>
          <a:p>
            <a:pPr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340768"/>
            <a:ext cx="7143750" cy="78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l-PL" dirty="0" smtClean="0">
                <a:solidFill>
                  <a:srgbClr val="FF0000"/>
                </a:solidFill>
              </a:rPr>
              <a:t> </a:t>
            </a:r>
            <a:r>
              <a:rPr lang="pl-PL" dirty="0" smtClean="0"/>
              <a:t>art. 6 ust. 1 pkt 7) i pkt 8) </a:t>
            </a:r>
            <a:r>
              <a:rPr lang="pl-PL" b="1" dirty="0" smtClean="0"/>
              <a:t>definicje najmu i użyczenia</a:t>
            </a:r>
          </a:p>
          <a:p>
            <a:pPr algn="just"/>
            <a:endParaRPr lang="pl-PL" b="1" dirty="0" smtClean="0"/>
          </a:p>
          <a:p>
            <a:pPr algn="just"/>
            <a:r>
              <a:rPr lang="pl-PL" sz="1600" dirty="0" smtClean="0"/>
              <a:t>Obecne brzmienie przepisów:</a:t>
            </a:r>
          </a:p>
          <a:p>
            <a:pPr algn="just"/>
            <a:endParaRPr lang="pl-PL" dirty="0" smtClean="0"/>
          </a:p>
          <a:p>
            <a:pPr algn="just"/>
            <a:r>
              <a:rPr lang="pl-PL" sz="1600" i="1" dirty="0" smtClean="0"/>
              <a:t>Najmem </a:t>
            </a:r>
            <a:r>
              <a:rPr lang="pl-PL" sz="1600" b="1" i="1" dirty="0" smtClean="0"/>
              <a:t>egzemplarzy</a:t>
            </a:r>
            <a:r>
              <a:rPr lang="pl-PL" sz="1600" i="1" dirty="0" smtClean="0"/>
              <a:t> utworu jest ich przekazanie do ograniczonego czasowo korzystania w celu bezpośredniego lub pośredniego uzyskania korzyści majątkowej. </a:t>
            </a:r>
          </a:p>
          <a:p>
            <a:pPr algn="just"/>
            <a:endParaRPr lang="pl-PL" sz="1600" i="1" dirty="0" smtClean="0"/>
          </a:p>
          <a:p>
            <a:pPr algn="just"/>
            <a:r>
              <a:rPr lang="pl-PL" sz="1600" i="1" dirty="0" smtClean="0"/>
              <a:t>Użyczeniem </a:t>
            </a:r>
            <a:r>
              <a:rPr lang="pl-PL" sz="1600" b="1" i="1" dirty="0" smtClean="0"/>
              <a:t>egzemplarzy</a:t>
            </a:r>
            <a:r>
              <a:rPr lang="pl-PL" sz="1600" i="1" dirty="0" smtClean="0"/>
              <a:t> utworu jest ich przekazanie do ograniczonego czasowo korzystania, niemające na celu bezpośredniego lub pośredniego uzyskania korzyści majątkowej. </a:t>
            </a:r>
          </a:p>
          <a:p>
            <a:pPr algn="just"/>
            <a:endParaRPr lang="pl-PL" dirty="0" smtClean="0"/>
          </a:p>
          <a:p>
            <a:pPr algn="just"/>
            <a:r>
              <a:rPr lang="pl-PL" sz="1600" dirty="0" smtClean="0"/>
              <a:t>Postulat </a:t>
            </a:r>
            <a:r>
              <a:rPr lang="pl-PL" sz="1600" dirty="0"/>
              <a:t>wprowadzenia do definicji najmu </a:t>
            </a:r>
            <a:r>
              <a:rPr lang="pl-PL" sz="1600" dirty="0" smtClean="0"/>
              <a:t>i użyczenia zasady ich </a:t>
            </a:r>
            <a:r>
              <a:rPr lang="pl-PL" sz="1600" b="1" dirty="0"/>
              <a:t>odpowiedniego</a:t>
            </a:r>
            <a:r>
              <a:rPr lang="pl-PL" sz="1600" dirty="0"/>
              <a:t> zastosowania w stosunku do </a:t>
            </a:r>
            <a:r>
              <a:rPr lang="pl-PL" sz="1600" dirty="0" smtClean="0"/>
              <a:t>odpłatnego – najem, nieodpłatnego - użyczenie, </a:t>
            </a:r>
            <a:r>
              <a:rPr lang="pl-PL" sz="1600" dirty="0"/>
              <a:t>publicznego </a:t>
            </a:r>
            <a:r>
              <a:rPr lang="pl-PL" sz="1600" dirty="0" smtClean="0"/>
              <a:t>i </a:t>
            </a:r>
            <a:r>
              <a:rPr lang="pl-PL" sz="1600" dirty="0"/>
              <a:t>ograniczonego czasowo udostępniania kopii utworu w </a:t>
            </a:r>
            <a:r>
              <a:rPr lang="pl-PL" sz="1600" b="1" dirty="0"/>
              <a:t>sieciach</a:t>
            </a:r>
            <a:r>
              <a:rPr lang="pl-PL" sz="1600" dirty="0"/>
              <a:t> </a:t>
            </a:r>
            <a:r>
              <a:rPr lang="pl-PL" sz="1600" b="1" dirty="0"/>
              <a:t>telekomunikacyjnych</a:t>
            </a:r>
            <a:r>
              <a:rPr lang="pl-PL" sz="1600" dirty="0" smtClean="0"/>
              <a:t>.</a:t>
            </a:r>
          </a:p>
          <a:p>
            <a:pPr algn="just"/>
            <a:endParaRPr lang="pl-PL" sz="1600" dirty="0" smtClean="0"/>
          </a:p>
          <a:p>
            <a:pPr lvl="0" algn="just"/>
            <a:r>
              <a:rPr lang="pl-PL" sz="1600" dirty="0" smtClean="0"/>
              <a:t>Sformułowanie dodatkowej definicji w art. 6 ust. 1 odnoszącej się do definicji </a:t>
            </a:r>
            <a:r>
              <a:rPr lang="pl-PL" sz="1600" b="1" dirty="0" smtClean="0"/>
              <a:t>sieci telekomunikacyjnej</a:t>
            </a:r>
            <a:r>
              <a:rPr lang="pl-PL" sz="1600" dirty="0" smtClean="0"/>
              <a:t> w rozumieniu ustawy z dnia 16 lipca 2004 r. Prawo telekomunikacyjne. 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logo_MKiD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428625"/>
            <a:ext cx="121443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57375"/>
            <a:ext cx="1141413" cy="500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e tekstowe 6"/>
          <p:cNvSpPr txBox="1">
            <a:spLocks noChangeArrowheads="1"/>
          </p:cNvSpPr>
          <p:nvPr/>
        </p:nvSpPr>
        <p:spPr bwMode="auto">
          <a:xfrm>
            <a:off x="1619672" y="1124744"/>
            <a:ext cx="7143750" cy="7725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endParaRPr lang="pl-PL" dirty="0" smtClean="0"/>
          </a:p>
          <a:p>
            <a:pPr lvl="0" algn="just">
              <a:buFont typeface="Wingdings" pitchFamily="2" charset="2"/>
              <a:buChar char="§"/>
            </a:pPr>
            <a:r>
              <a:rPr lang="pl-PL" dirty="0">
                <a:solidFill>
                  <a:srgbClr val="FF0000"/>
                </a:solidFill>
              </a:rPr>
              <a:t> </a:t>
            </a:r>
            <a:r>
              <a:rPr lang="pl-PL" dirty="0"/>
              <a:t>Postulat zmiany art. 20 ust. 1 pkt 2 Pr. Aut</a:t>
            </a:r>
            <a:r>
              <a:rPr lang="pl-PL" dirty="0" smtClean="0"/>
              <a:t>..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dirty="0" smtClean="0"/>
              <a:t>Obecne brzmienie przepisu:</a:t>
            </a:r>
          </a:p>
          <a:p>
            <a:pPr lvl="0" algn="just"/>
            <a:endParaRPr lang="pl-PL" dirty="0" smtClean="0"/>
          </a:p>
          <a:p>
            <a:pPr lvl="0" algn="just"/>
            <a:r>
              <a:rPr lang="pl-PL" sz="1600" i="1" dirty="0" smtClean="0"/>
              <a:t>Producenci i importerzy: kserokopiarek, skanerów i innych podobnych urządzeń reprograficznych umożliwiających pozyskiwanie kopii całości lub części </a:t>
            </a:r>
            <a:r>
              <a:rPr lang="pl-PL" sz="1600" b="1" i="1" dirty="0" smtClean="0"/>
              <a:t>egzemplarza</a:t>
            </a:r>
            <a:r>
              <a:rPr lang="pl-PL" sz="1600" i="1" dirty="0" smtClean="0"/>
              <a:t> </a:t>
            </a:r>
            <a:r>
              <a:rPr lang="pl-PL" sz="1600" b="1" i="1" dirty="0" smtClean="0"/>
              <a:t>opublikowanego</a:t>
            </a:r>
            <a:r>
              <a:rPr lang="pl-PL" sz="1600" i="1" dirty="0" smtClean="0"/>
              <a:t> utworu - są obowiązani do uiszczania, określonym zgodnie z ust. 5 organizacjom zbiorowego zarządzania, działającym na rzecz twórców, artystów wykonawców, producentów fonogramów i wideogramów oraz wydawców, opłat w wysokości nieprzekraczającej 3% kwoty należnej z tytułu sprzedaży tych urządzeń i nośników. </a:t>
            </a:r>
          </a:p>
          <a:p>
            <a:pPr lvl="0" algn="just"/>
            <a:endParaRPr lang="pl-PL" sz="1600" i="1" dirty="0" smtClean="0"/>
          </a:p>
          <a:p>
            <a:pPr lvl="0" algn="just"/>
            <a:r>
              <a:rPr lang="pl-PL" dirty="0" smtClean="0"/>
              <a:t>Zasadne jest dokonanie zmiany przepisu pod kątem Internetu tj. w kwestii publikacji (rozszerzenie zakresu o inne formy dystrybucji utworów, pierwotnie związane z obrotem Internetowym, które następnie zostały utrwalone w postaci egzemplarza) oraz kopii (szersze rozumienie niż egzemplarz). </a:t>
            </a:r>
          </a:p>
          <a:p>
            <a:pPr lvl="0" algn="just"/>
            <a:endParaRPr lang="pl-PL" dirty="0" smtClean="0"/>
          </a:p>
          <a:p>
            <a:pPr lvl="0" algn="just"/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dirty="0" smtClean="0">
              <a:solidFill>
                <a:srgbClr val="FF0000"/>
              </a:solidFill>
            </a:endParaRPr>
          </a:p>
          <a:p>
            <a:pPr algn="just"/>
            <a:endParaRPr lang="pl-PL" dirty="0"/>
          </a:p>
          <a:p>
            <a:pPr lvl="0" algn="just">
              <a:buFont typeface="Wingdings" pitchFamily="2" charset="2"/>
              <a:buChar char="§"/>
            </a:pPr>
            <a:endParaRPr lang="pl-PL" dirty="0">
              <a:solidFill>
                <a:srgbClr val="FF0000"/>
              </a:solidFill>
            </a:endParaRPr>
          </a:p>
          <a:p>
            <a:pPr algn="just">
              <a:buFont typeface="Wingdings" pitchFamily="2" charset="2"/>
              <a:buChar char="§"/>
            </a:pPr>
            <a:endParaRPr lang="pl-PL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 algn="just"/>
            <a:endParaRPr lang="pl-PL" sz="1600" b="1" dirty="0" smtClean="0"/>
          </a:p>
          <a:p>
            <a:pPr algn="just"/>
            <a:endParaRPr lang="pl-PL" sz="1600" b="1" dirty="0" smtClean="0"/>
          </a:p>
          <a:p>
            <a:pPr lvl="0" algn="just"/>
            <a:endParaRPr lang="pl-PL" sz="1600" dirty="0">
              <a:solidFill>
                <a:srgbClr val="FF0000"/>
              </a:solidFill>
            </a:endParaRPr>
          </a:p>
          <a:p>
            <a:pPr algn="just"/>
            <a:endParaRPr lang="pl-PL" dirty="0">
              <a:solidFill>
                <a:srgbClr val="FF0000"/>
              </a:solidFill>
              <a:latin typeface="Calibri" pitchFamily="34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643042" y="428604"/>
          <a:ext cx="7143800" cy="5000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Obraz 11" descr="MKiDN2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az 8" descr="MKiDN2.jpg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1655763"/>
            <a:ext cx="1285875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2246</TotalTime>
  <Words>1381</Words>
  <Application>Microsoft Office PowerPoint</Application>
  <PresentationFormat>Pokaz na ekranie (4:3)</PresentationFormat>
  <Paragraphs>287</Paragraphs>
  <Slides>16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Slajd 13</vt:lpstr>
      <vt:lpstr>Slajd 14</vt:lpstr>
      <vt:lpstr>Slajd 15</vt:lpstr>
      <vt:lpstr>Slajd 16</vt:lpstr>
    </vt:vector>
  </TitlesOfParts>
  <Company>MKiDN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EUROPEJSKI KONGRES KULTURY</dc:title>
  <dc:creator>mdrabczyk</dc:creator>
  <cp:lastModifiedBy>iloboda</cp:lastModifiedBy>
  <cp:revision>251</cp:revision>
  <dcterms:created xsi:type="dcterms:W3CDTF">2009-06-16T14:47:49Z</dcterms:created>
  <dcterms:modified xsi:type="dcterms:W3CDTF">2012-10-16T13:39:21Z</dcterms:modified>
</cp:coreProperties>
</file>