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308" r:id="rId3"/>
    <p:sldId id="302" r:id="rId4"/>
    <p:sldId id="303" r:id="rId5"/>
    <p:sldId id="304" r:id="rId6"/>
  </p:sldIdLst>
  <p:sldSz cx="9144000" cy="6858000" type="screen4x3"/>
  <p:notesSz cx="6805613" cy="99393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273" autoAdjust="0"/>
  </p:normalViewPr>
  <p:slideViewPr>
    <p:cSldViewPr>
      <p:cViewPr varScale="1">
        <p:scale>
          <a:sx n="98" d="100"/>
          <a:sy n="98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D65EA25-9909-4F60-87F3-F093D4C67DFE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23759D7B-D4CF-4F9E-9F7C-FD1325DF6483}" type="presOf" srcId="{A199D794-CB5E-4E77-B663-B4EED87A200B}" destId="{1D7518E9-38BE-4619-A275-ACCB046ABD33}" srcOrd="0" destOrd="0" presId="urn:microsoft.com/office/officeart/2005/8/layout/vList2"/>
    <dgm:cxn modelId="{5E056387-7CF3-4A83-B511-0979720A097E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4357141B-CF27-462E-990E-A04FF3762DBC}" type="presOf" srcId="{A199D794-CB5E-4E77-B663-B4EED87A200B}" destId="{1D7518E9-38BE-4619-A275-ACCB046ABD33}" srcOrd="0" destOrd="0" presId="urn:microsoft.com/office/officeart/2005/8/layout/vList2"/>
    <dgm:cxn modelId="{0BEE8B6E-C9D6-4F34-B85F-581C44759712}" type="presOf" srcId="{8D4C8255-B932-46B4-B234-1A76127F1FE8}" destId="{AF9F5579-64BC-4B49-9996-B6DFAC457824}" srcOrd="0" destOrd="0" presId="urn:microsoft.com/office/officeart/2005/8/layout/vList2"/>
    <dgm:cxn modelId="{B7762D5D-B87E-4C77-8455-5B7E373F7C3C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6A08A027-3862-4E05-9028-F8E752806E51}" type="presOf" srcId="{8D4C8255-B932-46B4-B234-1A76127F1FE8}" destId="{AF9F5579-64BC-4B49-9996-B6DFAC457824}" srcOrd="0" destOrd="0" presId="urn:microsoft.com/office/officeart/2005/8/layout/vList2"/>
    <dgm:cxn modelId="{EBD94C34-2CFC-4222-9EFB-9ADEE55A426D}" type="presOf" srcId="{A199D794-CB5E-4E77-B663-B4EED87A200B}" destId="{1D7518E9-38BE-4619-A275-ACCB046ABD33}" srcOrd="0" destOrd="0" presId="urn:microsoft.com/office/officeart/2005/8/layout/vList2"/>
    <dgm:cxn modelId="{401548EC-DD61-4C60-BB3A-972220B359DA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D3254373-A87C-4505-B528-BD98711CEA74}" type="presOf" srcId="{8D4C8255-B932-46B4-B234-1A76127F1FE8}" destId="{AF9F5579-64BC-4B49-9996-B6DFAC457824}" srcOrd="0" destOrd="0" presId="urn:microsoft.com/office/officeart/2005/8/layout/vList2"/>
    <dgm:cxn modelId="{2A9A1677-42B9-432F-B5F6-3DB44FB38DD0}" type="presOf" srcId="{A199D794-CB5E-4E77-B663-B4EED87A200B}" destId="{1D7518E9-38BE-4619-A275-ACCB046ABD33}" srcOrd="0" destOrd="0" presId="urn:microsoft.com/office/officeart/2005/8/layout/vList2"/>
    <dgm:cxn modelId="{18C493F2-96A4-4964-B26F-D4A626C16ECC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79E472C3-24A5-4F40-8151-F974E0E4561D}" type="presOf" srcId="{A199D794-CB5E-4E77-B663-B4EED87A200B}" destId="{1D7518E9-38BE-4619-A275-ACCB046ABD33}" srcOrd="0" destOrd="0" presId="urn:microsoft.com/office/officeart/2005/8/layout/vList2"/>
    <dgm:cxn modelId="{95A71095-AA25-454C-9B02-CB83F0ED5D44}" type="presOf" srcId="{8D4C8255-B932-46B4-B234-1A76127F1FE8}" destId="{AF9F5579-64BC-4B49-9996-B6DFAC457824}" srcOrd="0" destOrd="0" presId="urn:microsoft.com/office/officeart/2005/8/layout/vList2"/>
    <dgm:cxn modelId="{E27AEA04-8C0F-4093-A7C0-6018BF85FCCD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6240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6240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6240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6240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9955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4995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9955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49955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9955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499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D1E615-3135-4596-8FFF-4D751C534030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C3972F-A4CB-4BCA-A482-EFF696C9AF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C3972F-A4CB-4BCA-A482-EFF696C9AF11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C3972F-A4CB-4BCA-A482-EFF696C9AF11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4CDA-FD39-4F3D-A930-B96EE869C0A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6BBC-3E16-4977-883A-1F481069A8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CAC7-008C-427A-AF13-8FC2DAD38BF3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A076-6786-4801-8790-3CD172F7E9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F5BC9-27BC-431E-91E9-597634B5E53B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EF240-289B-4D3D-892D-6336CA2234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A899F-E0A7-4C2D-91C1-E5F7A97F71C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F138-370E-4C22-9CBE-AA3F8D85BE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86CD-ED7C-4774-80FB-6EC2F9053DDC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BEB-B795-458F-9D01-D341A4B8E8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5D24-816F-4F4B-A85C-66FCCE3CD877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CFF1-18A5-4A17-9B53-EA0BCF871E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B79A-2C41-46D2-8F9C-86E8A434191A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941F-DB49-49A8-A416-9F8B7AF836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BEF1-143F-49BB-9023-52A9CCAFF3C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7250-1C4C-4C0D-BF1E-6D3EA86EB3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F4352-40E1-439B-A2CE-2F44061F2802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127C7-4E3D-471B-B366-6A750A9694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A256E-2FFB-4812-9478-AFAF30592739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EF2D-D133-4DF8-B8C3-8EA5140A72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B8A1-7F53-42DA-B2B8-AE585A5F4EA0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9DA8-7902-4BD5-B15F-EEE4FB0A7D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76D31A-1562-42F5-8220-47A723C17955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CEE71F-44E2-4C39-9B83-77143AB9C1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jpeg"/><Relationship Id="rId5" Type="http://schemas.openxmlformats.org/officeDocument/2006/relationships/diagramData" Target="../diagrams/data1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4.jpeg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4.jpeg"/><Relationship Id="rId4" Type="http://schemas.openxmlformats.org/officeDocument/2006/relationships/diagramData" Target="../diagrams/data3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10" Type="http://schemas.openxmlformats.org/officeDocument/2006/relationships/image" Target="../media/image4.jpeg"/><Relationship Id="rId4" Type="http://schemas.openxmlformats.org/officeDocument/2006/relationships/diagramData" Target="../diagrams/data4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4.jpeg"/><Relationship Id="rId4" Type="http://schemas.openxmlformats.org/officeDocument/2006/relationships/diagramData" Target="../diagrams/data5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ogo_MKi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algn="ctr"/>
            <a:r>
              <a:rPr lang="pl-PL" sz="3200" dirty="0" smtClean="0"/>
              <a:t>DOZWOLONY UŻYTEK PRYWATNY</a:t>
            </a:r>
          </a:p>
          <a:p>
            <a:pPr lvl="0" algn="ctr"/>
            <a:endParaRPr lang="pl-PL" sz="3200" dirty="0" smtClean="0"/>
          </a:p>
          <a:p>
            <a:pPr lvl="0" algn="ctr"/>
            <a:r>
              <a:rPr lang="pl-PL" sz="2400" dirty="0" smtClean="0"/>
              <a:t>propozycje zespołu profesorów</a:t>
            </a:r>
          </a:p>
          <a:p>
            <a:pPr lvl="0"/>
            <a:endParaRPr lang="pl-PL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1643042" y="428604"/>
          <a:ext cx="7143800" cy="62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5" name="Obraz 11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az 8" descr="MKiDN2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ogo_MKi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algn="ctr"/>
            <a:r>
              <a:rPr lang="pl-PL" u="sng" dirty="0" smtClean="0">
                <a:solidFill>
                  <a:srgbClr val="FF0000"/>
                </a:solidFill>
                <a:latin typeface="Calibri" pitchFamily="34" charset="0"/>
              </a:rPr>
              <a:t>Propozycje zmian Pr. Aut. w zakresie dozwolonego użytku prywatnego </a:t>
            </a:r>
          </a:p>
          <a:p>
            <a:pPr algn="ctr"/>
            <a:r>
              <a:rPr lang="pl-PL" u="sng" dirty="0" smtClean="0">
                <a:solidFill>
                  <a:srgbClr val="FF0000"/>
                </a:solidFill>
                <a:latin typeface="Calibri" pitchFamily="34" charset="0"/>
              </a:rPr>
              <a:t> wg prof. Ryszarda Markiewicza</a:t>
            </a: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Modyfikacja </a:t>
            </a:r>
            <a:r>
              <a:rPr lang="pl-PL" dirty="0"/>
              <a:t>art. 23 Pr. Aut. poprzez wyraźne objęcie dozwolonym </a:t>
            </a:r>
            <a:r>
              <a:rPr lang="pl-PL" dirty="0" smtClean="0"/>
              <a:t>użytkiem </a:t>
            </a:r>
            <a:r>
              <a:rPr lang="pl-PL" dirty="0"/>
              <a:t>nieograniczonego „ściągania” dla użytku osobistego utworów z </a:t>
            </a:r>
            <a:r>
              <a:rPr lang="pl-PL" dirty="0" smtClean="0"/>
              <a:t>Internetu, również z nielegalnych źródeł.</a:t>
            </a:r>
          </a:p>
          <a:p>
            <a:pPr lvl="0"/>
            <a:endParaRPr lang="pl-PL" dirty="0" smtClean="0"/>
          </a:p>
          <a:p>
            <a:pPr lvl="0" algn="just"/>
            <a:r>
              <a:rPr lang="pl-PL" b="1" dirty="0" smtClean="0"/>
              <a:t>Bez zezwolenia twórcy wolno nieodpłatnie korzystać z już rozpowszechnionego utworu, w zakresie własnego użytku osobistego, w tym pobierać wszystkie publicznie udostępniane utwory w taki sposób, aby każdy mógł mieć do nich dostęp       w miejscu i czasie przez siebie wybranym. </a:t>
            </a:r>
          </a:p>
          <a:p>
            <a:pPr lvl="0">
              <a:buFont typeface="Wingdings" pitchFamily="2" charset="2"/>
              <a:buChar char="§"/>
            </a:pPr>
            <a:endParaRPr lang="pl-PL" dirty="0" smtClean="0"/>
          </a:p>
          <a:p>
            <a:pPr lvl="0">
              <a:buFont typeface="Wingdings" pitchFamily="2" charset="2"/>
              <a:buChar char="§"/>
            </a:pPr>
            <a:r>
              <a:rPr lang="pl-PL" dirty="0" smtClean="0"/>
              <a:t>Usunięcie art. 35 Pr. Aut.</a:t>
            </a:r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643042" y="428604"/>
          <a:ext cx="7143800" cy="62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5" name="Obraz 11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az 8" descr="MKiDN2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algn="ctr"/>
            <a:r>
              <a:rPr lang="pl-PL" u="sng" dirty="0" smtClean="0">
                <a:solidFill>
                  <a:srgbClr val="FF0000"/>
                </a:solidFill>
                <a:latin typeface="Calibri" pitchFamily="34" charset="0"/>
              </a:rPr>
              <a:t>Propozycje zmian Pr. Aut. w zakresie dozwolonego użytku prywatnego</a:t>
            </a:r>
          </a:p>
          <a:p>
            <a:pPr algn="ctr"/>
            <a:r>
              <a:rPr lang="pl-PL" u="sng" dirty="0" smtClean="0">
                <a:solidFill>
                  <a:srgbClr val="FF0000"/>
                </a:solidFill>
                <a:latin typeface="Calibri" pitchFamily="34" charset="0"/>
              </a:rPr>
              <a:t> wg prof. Jana Błeszyńskiego</a:t>
            </a:r>
          </a:p>
          <a:p>
            <a:pPr lvl="0"/>
            <a:endParaRPr lang="pl-PL" sz="16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 </a:t>
            </a:r>
            <a:r>
              <a:rPr lang="pl-PL" dirty="0" smtClean="0"/>
              <a:t>Brak możliwości rozszerzania pojęcia własnego użytku osobistego.</a:t>
            </a:r>
          </a:p>
          <a:p>
            <a:pPr algn="just">
              <a:buFont typeface="Wingdings" pitchFamily="2" charset="2"/>
              <a:buChar char="§"/>
            </a:pPr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 </a:t>
            </a:r>
            <a:r>
              <a:rPr lang="pl-PL" dirty="0" smtClean="0"/>
              <a:t>Braku możliwości wprowadzenia </a:t>
            </a:r>
            <a:r>
              <a:rPr lang="pl-PL" i="1" dirty="0" smtClean="0"/>
              <a:t>fair </a:t>
            </a:r>
            <a:r>
              <a:rPr lang="pl-PL" i="1" dirty="0" err="1" smtClean="0"/>
              <a:t>use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>
              <a:buFont typeface="Wingdings" pitchFamily="2" charset="2"/>
              <a:buChar char="§"/>
            </a:pPr>
            <a:r>
              <a:rPr lang="pl-PL" dirty="0" smtClean="0"/>
              <a:t> Wprowadzenie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domniemania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zakładającego, że utwory lub przedmioty praw pokrewnych wykorzystane w sieci zostały udostępnione legalnie</a:t>
            </a:r>
            <a:r>
              <a:rPr lang="pl-PL" b="1" dirty="0"/>
              <a:t>. </a:t>
            </a:r>
            <a:r>
              <a:rPr lang="pl-PL" dirty="0" smtClean="0"/>
              <a:t>W ten sposób wyłączenie groźby odpowiedzialności internautów korzystających </a:t>
            </a:r>
            <a:r>
              <a:rPr lang="pl-PL" b="1" dirty="0" smtClean="0"/>
              <a:t>w dobrej wierze </a:t>
            </a:r>
            <a:r>
              <a:rPr lang="pl-PL" smtClean="0"/>
              <a:t>z dóbr </a:t>
            </a:r>
            <a:r>
              <a:rPr lang="pl-PL" dirty="0" smtClean="0"/>
              <a:t>udostępnionych w sieci. </a:t>
            </a:r>
            <a:endParaRPr lang="pl-PL" b="1" dirty="0"/>
          </a:p>
          <a:p>
            <a:pPr lvl="0" algn="just">
              <a:buFont typeface="Wingdings" pitchFamily="2" charset="2"/>
              <a:buChar char="§"/>
            </a:pPr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484785"/>
            <a:ext cx="7143750" cy="600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l-PL" sz="1600" b="1" dirty="0" smtClean="0">
                <a:solidFill>
                  <a:srgbClr val="FF0000"/>
                </a:solidFill>
              </a:rPr>
              <a:t> </a:t>
            </a:r>
            <a:r>
              <a:rPr lang="pl-PL" sz="1600" dirty="0" smtClean="0"/>
              <a:t>Wprowadzenia </a:t>
            </a:r>
            <a:r>
              <a:rPr lang="pl-PL" sz="1600" b="1" dirty="0"/>
              <a:t>licencji ustawowej </a:t>
            </a:r>
            <a:r>
              <a:rPr lang="pl-PL" sz="1600" dirty="0"/>
              <a:t>zezwalającej na korzystanie </a:t>
            </a:r>
            <a:r>
              <a:rPr lang="pl-PL" sz="1600" dirty="0" smtClean="0"/>
              <a:t>                  z </a:t>
            </a:r>
            <a:r>
              <a:rPr lang="pl-PL" sz="1600" dirty="0"/>
              <a:t>utworów i przedmiotów praw pokrewnych znajdujących się w Internecie </a:t>
            </a:r>
            <a:r>
              <a:rPr lang="pl-PL" sz="1600" dirty="0" smtClean="0"/>
              <a:t>      z </a:t>
            </a:r>
            <a:r>
              <a:rPr lang="pl-PL" sz="1600" dirty="0"/>
              <a:t>zastrzeżeniem </a:t>
            </a:r>
            <a:r>
              <a:rPr lang="pl-PL" sz="1600" b="1" dirty="0"/>
              <a:t>rekompensaty w postaci opłat od urządzeń cyfrowych</a:t>
            </a:r>
            <a:r>
              <a:rPr lang="pl-PL" sz="1600" dirty="0"/>
              <a:t> umożliwiających pobieranie, kopiowanie, przechowywanie i przesyłanie utworów i przedmiotów praw </a:t>
            </a:r>
            <a:r>
              <a:rPr lang="pl-PL" sz="1600" dirty="0" smtClean="0"/>
              <a:t>pokrewnych oraz </a:t>
            </a:r>
            <a:r>
              <a:rPr lang="pl-PL" sz="1600" b="1" dirty="0" smtClean="0"/>
              <a:t>czyste nośniki służące kopiowaniu</a:t>
            </a:r>
            <a:r>
              <a:rPr lang="pl-PL" sz="1600" dirty="0" smtClean="0"/>
              <a:t>. </a:t>
            </a:r>
          </a:p>
          <a:p>
            <a:pPr algn="just"/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Opłaty inkasowane byłyby </a:t>
            </a:r>
            <a:r>
              <a:rPr lang="pl-PL" sz="1600" dirty="0"/>
              <a:t>za pośrednictwem </a:t>
            </a:r>
            <a:r>
              <a:rPr lang="pl-PL" sz="1600" b="1" dirty="0" smtClean="0"/>
              <a:t>OZZ</a:t>
            </a:r>
            <a:r>
              <a:rPr lang="pl-PL" sz="1600" dirty="0" smtClean="0"/>
              <a:t>, a </a:t>
            </a:r>
            <a:r>
              <a:rPr lang="pl-PL" sz="1600" dirty="0"/>
              <a:t>następnie dzielone na podstawie badań statystycznych odzwierciedlających strukturę korzystania za pomocą urządzeń cyfrowych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 Licencja ustawowa powinna </a:t>
            </a:r>
            <a:r>
              <a:rPr lang="pl-PL" sz="1600" dirty="0"/>
              <a:t>obejmować </a:t>
            </a:r>
            <a:r>
              <a:rPr lang="pl-PL" sz="1600" b="1" dirty="0"/>
              <a:t>wszystkie postacie korzystania cyfrowego</a:t>
            </a:r>
            <a:r>
              <a:rPr lang="pl-PL" sz="1600" dirty="0"/>
              <a:t>, a nie tylko dokonywane w ramach własnego użytku osobistego, jak to jest obecnie uregulowane na gruncie art. 20 Pr. </a:t>
            </a:r>
            <a:r>
              <a:rPr lang="pl-PL" sz="1600" dirty="0" smtClean="0"/>
              <a:t>Aut.</a:t>
            </a:r>
          </a:p>
          <a:p>
            <a:pPr algn="just"/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 Opłaty te </a:t>
            </a:r>
            <a:r>
              <a:rPr lang="pl-PL" sz="1600" dirty="0"/>
              <a:t>powinny zastąpić opłaty przewidziane dotychczas w art. 20 </a:t>
            </a:r>
            <a:r>
              <a:rPr lang="pl-PL" sz="1600" dirty="0" smtClean="0"/>
              <a:t>Pr. Aut. Wysokość opłat pozostałaby niezmienna.</a:t>
            </a:r>
          </a:p>
          <a:p>
            <a:pPr algn="just"/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 Respektowanie rozpowszechniania na podstawie umowy z uprawnionym oraz licencji CC. </a:t>
            </a:r>
            <a:endParaRPr lang="pl-PL" sz="1600" dirty="0"/>
          </a:p>
          <a:p>
            <a:pPr lvl="0" algn="just">
              <a:buFont typeface="Wingdings" pitchFamily="2" charset="2"/>
              <a:buChar char="§"/>
            </a:pPr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268760"/>
            <a:ext cx="714375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600" u="sng" dirty="0" smtClean="0">
                <a:solidFill>
                  <a:srgbClr val="FF0000"/>
                </a:solidFill>
                <a:latin typeface="Calibri" pitchFamily="34" charset="0"/>
              </a:rPr>
              <a:t>Propozycje zmian Pr. Aut. w zakresie dozwolonego użytku prywatnego</a:t>
            </a:r>
          </a:p>
          <a:p>
            <a:pPr algn="ctr"/>
            <a:r>
              <a:rPr lang="pl-PL" sz="1600" u="sng" dirty="0" smtClean="0">
                <a:solidFill>
                  <a:srgbClr val="FF0000"/>
                </a:solidFill>
                <a:latin typeface="Calibri" pitchFamily="34" charset="0"/>
              </a:rPr>
              <a:t> wg prof. Elżbiety Traple</a:t>
            </a:r>
          </a:p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sformułowanie „</a:t>
            </a:r>
            <a:r>
              <a:rPr lang="pl-PL" sz="1600" b="1" i="1" dirty="0" smtClean="0">
                <a:latin typeface="Arial" pitchFamily="34" charset="0"/>
                <a:cs typeface="Arial" pitchFamily="34" charset="0"/>
              </a:rPr>
              <a:t>pojedynczych egzemplarzy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” w art. 23 ust. 2  Pr. Aut. budzi niejasności. Można 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zrezygnować z „pojedynczości”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,                          a sformułowanie „</a:t>
            </a:r>
            <a:r>
              <a:rPr lang="pl-PL" sz="1600" b="1" i="1" dirty="0" smtClean="0">
                <a:latin typeface="Arial" pitchFamily="34" charset="0"/>
                <a:cs typeface="Arial" pitchFamily="34" charset="0"/>
              </a:rPr>
              <a:t>egzemplarz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” wymienić jako przykład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smtClean="0"/>
              <a:t>lub zamienić </a:t>
            </a:r>
            <a:r>
              <a:rPr lang="pl-PL" sz="1600" dirty="0"/>
              <a:t>go na </a:t>
            </a:r>
            <a:r>
              <a:rPr lang="pl-PL" sz="1600" dirty="0" smtClean="0"/>
              <a:t>wyraz „</a:t>
            </a:r>
            <a:r>
              <a:rPr lang="pl-PL" sz="1600" b="1" i="1" dirty="0" smtClean="0"/>
              <a:t>kopia”</a:t>
            </a:r>
            <a:r>
              <a:rPr lang="pl-PL" sz="1600" dirty="0" smtClean="0"/>
              <a:t> rozumiany </a:t>
            </a:r>
            <a:r>
              <a:rPr lang="pl-PL" sz="1600" dirty="0"/>
              <a:t>jak efekt zwielokrotniania w postaci materialnej lub niematerialnej</a:t>
            </a:r>
            <a:r>
              <a:rPr lang="pl-PL" sz="1600" dirty="0" smtClean="0"/>
              <a:t>. Tu konieczne: wymienienie możliwości korzystania                          z oryginałów. </a:t>
            </a:r>
          </a:p>
          <a:p>
            <a:pPr algn="just">
              <a:buFont typeface="Wingdings" pitchFamily="2" charset="2"/>
              <a:buChar char="§"/>
            </a:pPr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konieczne jest wskazanie możliwości dozwolonego korzystania z utworów przez Internet</a:t>
            </a:r>
          </a:p>
          <a:p>
            <a:pPr algn="just">
              <a:buFont typeface="Wingdings" pitchFamily="2" charset="2"/>
              <a:buChar char="§"/>
            </a:pPr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pobieranie (ściąganie-zwielokrotnianie) plików nie może rodzić odpowiedzialności prawnej pobierającego</a:t>
            </a:r>
          </a:p>
          <a:p>
            <a:pPr algn="just">
              <a:buFont typeface="Wingdings" pitchFamily="2" charset="2"/>
              <a:buChar char="§"/>
            </a:pPr>
            <a:endParaRPr lang="pl-PL" sz="1600" dirty="0" smtClean="0"/>
          </a:p>
          <a:p>
            <a:pPr algn="just">
              <a:buFont typeface="Wingdings" pitchFamily="2" charset="2"/>
              <a:buChar char="§"/>
            </a:pPr>
            <a:r>
              <a:rPr lang="pl-PL" sz="1600" dirty="0" smtClean="0"/>
              <a:t>wyraźne wskazanie na zachowania nie mieszczące się w granicach dozwolonego użytku np. „publiczne udostępnianie kopii utworu lub jego części w sieciach telekomunikacyjnych”. </a:t>
            </a:r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467</Words>
  <Application>Microsoft Office PowerPoint</Application>
  <PresentationFormat>Pokaz na ekranie (4:3)</PresentationFormat>
  <Paragraphs>59</Paragraphs>
  <Slides>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Slajd 1</vt:lpstr>
      <vt:lpstr>Slajd 2</vt:lpstr>
      <vt:lpstr>Slajd 3</vt:lpstr>
      <vt:lpstr>Slajd 4</vt:lpstr>
      <vt:lpstr>Slajd 5</vt:lpstr>
    </vt:vector>
  </TitlesOfParts>
  <Company>MKiDN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EUROPEJSKI KONGRES KULTURY</dc:title>
  <dc:creator>mdrabczyk</dc:creator>
  <cp:lastModifiedBy>iloboda</cp:lastModifiedBy>
  <cp:revision>243</cp:revision>
  <dcterms:created xsi:type="dcterms:W3CDTF">2009-06-16T14:47:49Z</dcterms:created>
  <dcterms:modified xsi:type="dcterms:W3CDTF">2012-10-16T13:22:21Z</dcterms:modified>
</cp:coreProperties>
</file>